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57"/>
  </p:notesMasterIdLst>
  <p:sldIdLst>
    <p:sldId id="256" r:id="rId2"/>
    <p:sldId id="257" r:id="rId3"/>
    <p:sldId id="258" r:id="rId4"/>
    <p:sldId id="307" r:id="rId5"/>
    <p:sldId id="306" r:id="rId6"/>
    <p:sldId id="259" r:id="rId7"/>
    <p:sldId id="309" r:id="rId8"/>
    <p:sldId id="310" r:id="rId9"/>
    <p:sldId id="308" r:id="rId10"/>
    <p:sldId id="302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3" r:id="rId54"/>
    <p:sldId id="304" r:id="rId55"/>
    <p:sldId id="305" r:id="rId56"/>
  </p:sldIdLst>
  <p:sldSz cx="9144000" cy="5143500" type="screen16x9"/>
  <p:notesSz cx="6858000" cy="9144000"/>
  <p:embeddedFontLst>
    <p:embeddedFont>
      <p:font typeface="Poppins Light" panose="020B0604020202020204" charset="0"/>
      <p:regular r:id="rId58"/>
      <p:bold r:id="rId59"/>
      <p:italic r:id="rId60"/>
      <p:boldItalic r:id="rId61"/>
    </p:embeddedFont>
    <p:embeddedFont>
      <p:font typeface="Poppins" panose="020B0604020202020204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5AA2156-C7E0-4F12-A223-482F6FDCC269}">
  <a:tblStyle styleId="{45AA2156-C7E0-4F12-A223-482F6FDCC26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47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308" y="81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6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33ddba19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33ddba19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34713401d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34713401d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34713401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34713401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45b4add4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45b4add4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45b4add4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45b4add4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4d3671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4d3671e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4d3671e0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4d3671e0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44d3671e0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44d3671e0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4d3671e0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4d3671e0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3bce4b79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3bce4b79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43bce4b79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43bce4b79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33ddba19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433ddba19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433ddba19a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433ddba19a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45b2ec9f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445b2ec9f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3bce4b79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3bce4b79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445b2ec9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445b2ec9f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44d37d3fc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44d37d3fc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44d37d3fc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44d37d3fc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44d37d3fc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44d37d3fc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4d37d3fcf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4d37d3fcf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44d37d3fc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44d37d3fc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433ddba19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433ddba19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07283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433ddba19a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433ddba19a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49661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887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126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4953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000000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01210" y="175873"/>
            <a:ext cx="2451351" cy="2451351"/>
            <a:chOff x="6680825" y="2549350"/>
            <a:chExt cx="1539600" cy="1539600"/>
          </a:xfrm>
        </p:grpSpPr>
        <p:sp>
          <p:nvSpPr>
            <p:cNvPr id="12" name="Google Shape;12;p2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16" name="Google Shape;16;p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2211600" y="1991850"/>
            <a:ext cx="4720800" cy="1159800"/>
          </a:xfrm>
          <a:prstGeom prst="rect">
            <a:avLst/>
          </a:prstGeom>
          <a:effectLst>
            <a:outerShdw blurRad="857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A" type="blank">
  <p:cSld name="BLANK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/>
          <p:nvPr/>
        </p:nvSpPr>
        <p:spPr>
          <a:xfrm>
            <a:off x="764000" y="-1236275"/>
            <a:ext cx="7616100" cy="76161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1"/>
          <p:cNvSpPr/>
          <p:nvPr/>
        </p:nvSpPr>
        <p:spPr>
          <a:xfrm>
            <a:off x="1198300" y="-801975"/>
            <a:ext cx="6747000" cy="67470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1"/>
          <p:cNvSpPr/>
          <p:nvPr/>
        </p:nvSpPr>
        <p:spPr>
          <a:xfrm>
            <a:off x="2267900" y="267625"/>
            <a:ext cx="4608300" cy="46083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-704850" y="-2705100"/>
            <a:ext cx="10553700" cy="10553700"/>
          </a:xfrm>
          <a:prstGeom prst="donut">
            <a:avLst>
              <a:gd name="adj" fmla="val 10467"/>
            </a:avLst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1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B">
  <p:cSld name="BLANK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4" name="Google Shape;124;p12"/>
          <p:cNvGrpSpPr/>
          <p:nvPr/>
        </p:nvGrpSpPr>
        <p:grpSpPr>
          <a:xfrm>
            <a:off x="818844" y="502333"/>
            <a:ext cx="2324700" cy="2324700"/>
            <a:chOff x="-474900" y="321200"/>
            <a:chExt cx="2324700" cy="2324700"/>
          </a:xfrm>
        </p:grpSpPr>
        <p:sp>
          <p:nvSpPr>
            <p:cNvPr id="125" name="Google Shape;125;p1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2"/>
          <p:cNvSpPr/>
          <p:nvPr/>
        </p:nvSpPr>
        <p:spPr>
          <a:xfrm>
            <a:off x="1794525" y="-407900"/>
            <a:ext cx="5959200" cy="59592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rgbClr val="000000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/>
          <p:nvPr/>
        </p:nvSpPr>
        <p:spPr>
          <a:xfrm>
            <a:off x="-704850" y="-2705100"/>
            <a:ext cx="10553700" cy="10553700"/>
          </a:xfrm>
          <a:prstGeom prst="donut">
            <a:avLst>
              <a:gd name="adj" fmla="val 104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3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3"/>
          <p:cNvSpPr/>
          <p:nvPr/>
        </p:nvSpPr>
        <p:spPr>
          <a:xfrm>
            <a:off x="764000" y="-1236275"/>
            <a:ext cx="7616100" cy="76161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3"/>
          <p:cNvSpPr/>
          <p:nvPr/>
        </p:nvSpPr>
        <p:spPr>
          <a:xfrm>
            <a:off x="1198300" y="-801975"/>
            <a:ext cx="6747000" cy="67470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3"/>
          <p:cNvSpPr/>
          <p:nvPr/>
        </p:nvSpPr>
        <p:spPr>
          <a:xfrm>
            <a:off x="2267900" y="267625"/>
            <a:ext cx="4608300" cy="4608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000000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24" name="Google Shape;24;p3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3"/>
          <p:cNvSpPr txBox="1">
            <a:spLocks noGrp="1"/>
          </p:cNvSpPr>
          <p:nvPr>
            <p:ph type="ctrTitle"/>
          </p:nvPr>
        </p:nvSpPr>
        <p:spPr>
          <a:xfrm>
            <a:off x="2569800" y="2236800"/>
            <a:ext cx="40044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2569800" y="3188701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30" name="Google Shape;30;p3"/>
          <p:cNvGrpSpPr/>
          <p:nvPr/>
        </p:nvGrpSpPr>
        <p:grpSpPr>
          <a:xfrm>
            <a:off x="764825" y="439375"/>
            <a:ext cx="1924500" cy="1924500"/>
            <a:chOff x="6680825" y="2549350"/>
            <a:chExt cx="1539600" cy="1539600"/>
          </a:xfrm>
        </p:grpSpPr>
        <p:sp>
          <p:nvSpPr>
            <p:cNvPr id="31" name="Google Shape;31;p3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18844" y="502333"/>
            <a:ext cx="2324700" cy="2324700"/>
            <a:chOff x="-474900" y="321200"/>
            <a:chExt cx="2324700" cy="2324700"/>
          </a:xfrm>
        </p:grpSpPr>
        <p:sp>
          <p:nvSpPr>
            <p:cNvPr id="36" name="Google Shape;36;p4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4"/>
          <p:cNvSpPr/>
          <p:nvPr/>
        </p:nvSpPr>
        <p:spPr>
          <a:xfrm>
            <a:off x="1794525" y="-407900"/>
            <a:ext cx="5959200" cy="59592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4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body" idx="1"/>
          </p:nvPr>
        </p:nvSpPr>
        <p:spPr>
          <a:xfrm>
            <a:off x="2385525" y="1310550"/>
            <a:ext cx="4777200" cy="3265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 rtl="0">
              <a:spcBef>
                <a:spcPts val="600"/>
              </a:spcBef>
              <a:spcAft>
                <a:spcPts val="0"/>
              </a:spcAft>
              <a:buSzPts val="2600"/>
              <a:buFont typeface="Poppins"/>
              <a:buChar char="￮"/>
              <a:defRPr sz="2600" b="1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￮"/>
              <a:defRPr sz="2600" b="1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￮"/>
              <a:defRPr sz="2600" b="1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●"/>
              <a:defRPr sz="2600" b="1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○"/>
              <a:defRPr sz="2600" b="1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■"/>
              <a:defRPr sz="2600" b="1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●"/>
              <a:defRPr sz="2600" b="1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○"/>
              <a:defRPr sz="2600" b="1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■"/>
              <a:defRPr sz="26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3" name="Google Shape;43;p4"/>
          <p:cNvSpPr txBox="1"/>
          <p:nvPr/>
        </p:nvSpPr>
        <p:spPr>
          <a:xfrm>
            <a:off x="1599200" y="1326625"/>
            <a:ext cx="7641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latin typeface="Poppins"/>
                <a:ea typeface="Poppins"/>
                <a:cs typeface="Poppins"/>
                <a:sym typeface="Poppins"/>
              </a:rPr>
              <a:t>“</a:t>
            </a:r>
            <a:endParaRPr sz="72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" name="Google Shape;44;p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48" name="Google Shape;48;p5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big image">
  <p:cSld name="TITLE_AND_BODY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5142675" y="358375"/>
            <a:ext cx="4426800" cy="44268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6"/>
          <p:cNvSpPr/>
          <p:nvPr/>
        </p:nvSpPr>
        <p:spPr>
          <a:xfrm>
            <a:off x="5376775" y="592475"/>
            <a:ext cx="3958500" cy="39585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" name="Google Shape;60;p6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61" name="Google Shape;61;p6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6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45048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985679" y="1958050"/>
            <a:ext cx="39765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7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71" name="Google Shape;71;p7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7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body" idx="2"/>
          </p:nvPr>
        </p:nvSpPr>
        <p:spPr>
          <a:xfrm>
            <a:off x="3440857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7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7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8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84" name="Google Shape;84;p8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8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1" name="Google Shape;91;p8"/>
          <p:cNvSpPr txBox="1">
            <a:spLocks noGrp="1"/>
          </p:cNvSpPr>
          <p:nvPr>
            <p:ph type="body" idx="2"/>
          </p:nvPr>
        </p:nvSpPr>
        <p:spPr>
          <a:xfrm>
            <a:off x="2630936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2" name="Google Shape;92;p8"/>
          <p:cNvSpPr txBox="1">
            <a:spLocks noGrp="1"/>
          </p:cNvSpPr>
          <p:nvPr>
            <p:ph type="body" idx="3"/>
          </p:nvPr>
        </p:nvSpPr>
        <p:spPr>
          <a:xfrm>
            <a:off x="4192246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3" name="Google Shape;93;p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8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8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9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98" name="Google Shape;98;p9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9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0"/>
          <p:cNvGrpSpPr/>
          <p:nvPr/>
        </p:nvGrpSpPr>
        <p:grpSpPr>
          <a:xfrm>
            <a:off x="308378" y="3811995"/>
            <a:ext cx="1844185" cy="1844185"/>
            <a:chOff x="-474900" y="321200"/>
            <a:chExt cx="2324700" cy="2324700"/>
          </a:xfrm>
        </p:grpSpPr>
        <p:sp>
          <p:nvSpPr>
            <p:cNvPr id="107" name="Google Shape;107;p10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0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10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1069625" y="4406300"/>
            <a:ext cx="46080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113" name="Google Shape;113;p1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3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hopify.com.au/partners/blog/using-animation-to-improve-mobile-app-user-experience" TargetMode="External"/><Relationship Id="rId3" Type="http://schemas.openxmlformats.org/officeDocument/2006/relationships/hyperlink" Target="https://www.stonetemple.com/mobile-vs-desktop-usage-study/" TargetMode="External"/><Relationship Id="rId7" Type="http://schemas.openxmlformats.org/officeDocument/2006/relationships/hyperlink" Target="https://en.wikipedia.org/wiki/Usage_share_of_web_browser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medium.com/@sarahelson81/how-to-make-a-cross-browser-compatible-website-40796eaeda05" TargetMode="External"/><Relationship Id="rId5" Type="http://schemas.openxmlformats.org/officeDocument/2006/relationships/hyperlink" Target="https://readwrite.com/2011/05/05/5-pros-and-cons-to-the-mobile-desktop/" TargetMode="External"/><Relationship Id="rId4" Type="http://schemas.openxmlformats.org/officeDocument/2006/relationships/hyperlink" Target="https://www.stonetemple.com/mobile-vs-desktop-usage-mobile-grows-but-desktop-still-a-big-player-in-2017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poppins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readwrite.com/2011/05/05/5-pros-and-cons-to-the-mobile-desktop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stonetemple.com/mobile-vs-desktop-usage-study/" TargetMode="Externa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poppins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stonetemple.com/mobile-vs-desktop-usage-mobile-grows-but-desktop-still-a-big-player-in-2017/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en.wikipedia.org/wiki/Usage_share_of_web_browsers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medium.com/@sarahelson81/how-to-make-a-cross-browser-compatible-website-40796eaeda05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4" Type="http://schemas.openxmlformats.org/officeDocument/2006/relationships/hyperlink" Target="https://www.shopify.com.au/partners/blog/using-animation-to-improve-mobile-app-user-experienc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write.com/2011/05/05/5-pros-and-cons-to-the-mobile-desktop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ctrTitle"/>
          </p:nvPr>
        </p:nvSpPr>
        <p:spPr>
          <a:xfrm>
            <a:off x="2211600" y="1991850"/>
            <a:ext cx="5031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Presentation Progress</a:t>
            </a:r>
            <a:br>
              <a:rPr lang="en-US" dirty="0"/>
            </a:br>
            <a:r>
              <a:rPr lang="en-US" dirty="0"/>
              <a:t>-Kelvin and Matt</a:t>
            </a:r>
            <a:endParaRPr dirty="0"/>
          </a:p>
        </p:txBody>
      </p:sp>
      <p:grpSp>
        <p:nvGrpSpPr>
          <p:cNvPr id="142" name="Google Shape;142;p14"/>
          <p:cNvGrpSpPr/>
          <p:nvPr/>
        </p:nvGrpSpPr>
        <p:grpSpPr>
          <a:xfrm>
            <a:off x="1311079" y="985525"/>
            <a:ext cx="832106" cy="832102"/>
            <a:chOff x="1923675" y="1633650"/>
            <a:chExt cx="436000" cy="435975"/>
          </a:xfrm>
        </p:grpSpPr>
        <p:sp>
          <p:nvSpPr>
            <p:cNvPr id="143" name="Google Shape;143;p14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0"/>
          <p:cNvSpPr txBox="1">
            <a:spLocks noGrp="1"/>
          </p:cNvSpPr>
          <p:nvPr>
            <p:ph type="title"/>
          </p:nvPr>
        </p:nvSpPr>
        <p:spPr>
          <a:xfrm>
            <a:off x="95250" y="8451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References</a:t>
            </a:r>
            <a:endParaRPr dirty="0"/>
          </a:p>
        </p:txBody>
      </p:sp>
      <p:sp>
        <p:nvSpPr>
          <p:cNvPr id="701" name="Google Shape;701;p60"/>
          <p:cNvSpPr txBox="1">
            <a:spLocks noGrp="1"/>
          </p:cNvSpPr>
          <p:nvPr>
            <p:ph type="body" idx="1"/>
          </p:nvPr>
        </p:nvSpPr>
        <p:spPr>
          <a:xfrm>
            <a:off x="95250" y="776274"/>
            <a:ext cx="8791575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400" dirty="0"/>
              <a:t>Mobile vs Desktop Usage in 2018: Mobile takes the lead [1]</a:t>
            </a:r>
          </a:p>
          <a:p>
            <a:pPr marL="0" lvl="0" indent="0">
              <a:buNone/>
            </a:pPr>
            <a:r>
              <a:rPr lang="en-US" dirty="0">
                <a:hlinkClick r:id="rId3"/>
              </a:rPr>
              <a:t>https://www.stonetemple.com/mobile-vs-desktop-usage-study/</a:t>
            </a:r>
            <a:endParaRPr lang="en-US" dirty="0"/>
          </a:p>
          <a:p>
            <a:pPr marL="0" indent="0">
              <a:buNone/>
            </a:pPr>
            <a:r>
              <a:rPr lang="en-US" sz="1400" dirty="0"/>
              <a:t>Mobile vs Desktop Usage: Mobile Grows But Desktop Still a Big Player in 2017 [2]</a:t>
            </a:r>
          </a:p>
          <a:p>
            <a:pPr marL="0" lvl="0" indent="0">
              <a:buNone/>
            </a:pPr>
            <a:r>
              <a:rPr lang="en-US" dirty="0">
                <a:solidFill>
                  <a:srgbClr val="000000"/>
                </a:solidFill>
                <a:hlinkClick r:id="rId4"/>
              </a:rPr>
              <a:t> https://www.stonetemple.com/mobile-vs-desktop-usage-mobile-grows-but-desktop-still-a-big-player-in-2017/</a:t>
            </a: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400" dirty="0"/>
              <a:t>5 Pros and Cons of the Mobile Desktop [3]</a:t>
            </a:r>
          </a:p>
          <a:p>
            <a:pPr marL="0" indent="0">
              <a:buNone/>
            </a:pPr>
            <a:r>
              <a:rPr lang="en-US" dirty="0">
                <a:hlinkClick r:id="rId5"/>
              </a:rPr>
              <a:t>https://readwrite.com/2011/05/05/5-pros-and-cons-to-the-mobile-desktop/</a:t>
            </a:r>
            <a:endParaRPr lang="en-US" dirty="0"/>
          </a:p>
          <a:p>
            <a:pPr marL="0" indent="0">
              <a:buNone/>
            </a:pPr>
            <a:r>
              <a:rPr lang="en-US" sz="1400" dirty="0"/>
              <a:t>How to make a cross browser compatible website [4]</a:t>
            </a:r>
          </a:p>
          <a:p>
            <a:pPr marL="0" indent="0">
              <a:buNone/>
            </a:pPr>
            <a:r>
              <a:rPr lang="en-US" dirty="0">
                <a:hlinkClick r:id="rId6"/>
              </a:rPr>
              <a:t>https://medium.com/@sarahelson81/how-to-make-a-cross-browser-compatible-website-40796eaeda05</a:t>
            </a:r>
            <a:endParaRPr lang="en-US" dirty="0"/>
          </a:p>
          <a:p>
            <a:pPr marL="0" indent="0">
              <a:buNone/>
            </a:pPr>
            <a:r>
              <a:rPr lang="en-US" sz="1400" dirty="0"/>
              <a:t>Usage share of web browsers [5]</a:t>
            </a:r>
          </a:p>
          <a:p>
            <a:pPr marL="0" indent="0">
              <a:buNone/>
            </a:pPr>
            <a:r>
              <a:rPr lang="en-US" dirty="0">
                <a:hlinkClick r:id="rId7"/>
              </a:rPr>
              <a:t>https://en.wikipedia.org/wiki/Usage_share_of_web_browsers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Using animation to improve Mobile App User Experience [6]</a:t>
            </a:r>
          </a:p>
          <a:p>
            <a:pPr marL="0" indent="0">
              <a:buNone/>
            </a:pPr>
            <a:r>
              <a:rPr lang="en-US" dirty="0">
                <a:hlinkClick r:id="rId8"/>
              </a:rPr>
              <a:t>https://www.shopify.com.au/partners/blog/using-animation-to-improve-mobile-app-user-experience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lv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lvl="0" indent="0"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702" name="Google Shape;702;p6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703" name="Google Shape;703;p60"/>
          <p:cNvSpPr/>
          <p:nvPr/>
        </p:nvSpPr>
        <p:spPr>
          <a:xfrm>
            <a:off x="7253423" y="2000860"/>
            <a:ext cx="1272074" cy="1141889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>
            <a:spLocks noGrp="1"/>
          </p:cNvSpPr>
          <p:nvPr>
            <p:ph type="ctrTitle"/>
          </p:nvPr>
        </p:nvSpPr>
        <p:spPr>
          <a:xfrm>
            <a:off x="2381850" y="1388750"/>
            <a:ext cx="43803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/>
          </a:p>
        </p:txBody>
      </p:sp>
      <p:sp>
        <p:nvSpPr>
          <p:cNvPr id="190" name="Google Shape;190;p18"/>
          <p:cNvSpPr txBox="1">
            <a:spLocks noGrp="1"/>
          </p:cNvSpPr>
          <p:nvPr>
            <p:ph type="subTitle" idx="1"/>
          </p:nvPr>
        </p:nvSpPr>
        <p:spPr>
          <a:xfrm>
            <a:off x="2569800" y="2345451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we do it?</a:t>
            </a:r>
            <a:endParaRPr/>
          </a:p>
        </p:txBody>
      </p:sp>
      <p:sp>
        <p:nvSpPr>
          <p:cNvPr id="191" name="Google Shape;191;p18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3002100" cy="29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OpenUP</a:t>
            </a:r>
            <a:endParaRPr/>
          </a:p>
        </p:txBody>
      </p:sp>
      <p:sp>
        <p:nvSpPr>
          <p:cNvPr id="197" name="Google Shape;197;p1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198" name="Google Shape;198;p19"/>
          <p:cNvGrpSpPr/>
          <p:nvPr/>
        </p:nvGrpSpPr>
        <p:grpSpPr>
          <a:xfrm>
            <a:off x="4361713" y="1054632"/>
            <a:ext cx="3339000" cy="3339000"/>
            <a:chOff x="2902488" y="902232"/>
            <a:chExt cx="3339000" cy="3339000"/>
          </a:xfrm>
        </p:grpSpPr>
        <p:sp>
          <p:nvSpPr>
            <p:cNvPr id="199" name="Google Shape;199;p19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w="19050" cap="flat" cmpd="sng">
              <a:solidFill>
                <a:srgbClr val="E8E8E8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3123738" y="1123632"/>
              <a:ext cx="2896500" cy="2896200"/>
            </a:xfrm>
            <a:prstGeom prst="pie">
              <a:avLst>
                <a:gd name="adj1" fmla="val 1811602"/>
                <a:gd name="adj2" fmla="val 16214886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201" name="Google Shape;201;p19"/>
          <p:cNvGrpSpPr/>
          <p:nvPr/>
        </p:nvGrpSpPr>
        <p:grpSpPr>
          <a:xfrm>
            <a:off x="5123263" y="1816182"/>
            <a:ext cx="1815900" cy="1815900"/>
            <a:chOff x="3664038" y="1663782"/>
            <a:chExt cx="1815900" cy="1815900"/>
          </a:xfrm>
        </p:grpSpPr>
        <p:sp>
          <p:nvSpPr>
            <p:cNvPr id="202" name="Google Shape;202;p19"/>
            <p:cNvSpPr/>
            <p:nvPr/>
          </p:nvSpPr>
          <p:spPr>
            <a:xfrm>
              <a:off x="3664038" y="1663782"/>
              <a:ext cx="1815900" cy="18159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03" name="Google Shape;203;p19"/>
            <p:cNvSpPr txBox="1"/>
            <p:nvPr/>
          </p:nvSpPr>
          <p:spPr>
            <a:xfrm>
              <a:off x="3899988" y="2158482"/>
              <a:ext cx="1344000" cy="82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The life cycle</a:t>
              </a:r>
              <a:endParaRPr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04" name="Google Shape;204;p19"/>
          <p:cNvGrpSpPr/>
          <p:nvPr/>
        </p:nvGrpSpPr>
        <p:grpSpPr>
          <a:xfrm>
            <a:off x="5501290" y="598229"/>
            <a:ext cx="1068600" cy="1068600"/>
            <a:chOff x="2859873" y="853971"/>
            <a:chExt cx="1068600" cy="1068600"/>
          </a:xfrm>
        </p:grpSpPr>
        <p:sp>
          <p:nvSpPr>
            <p:cNvPr id="205" name="Google Shape;205;p19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06" name="Google Shape;206;p19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Inception</a:t>
              </a:r>
              <a:endParaRPr sz="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207" name="Google Shape;207;p19"/>
          <p:cNvGrpSpPr/>
          <p:nvPr/>
        </p:nvGrpSpPr>
        <p:grpSpPr>
          <a:xfrm>
            <a:off x="3849521" y="2189833"/>
            <a:ext cx="1068600" cy="1068600"/>
            <a:chOff x="2859873" y="853971"/>
            <a:chExt cx="1068600" cy="1068600"/>
          </a:xfrm>
        </p:grpSpPr>
        <p:sp>
          <p:nvSpPr>
            <p:cNvPr id="208" name="Google Shape;208;p19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09" name="Google Shape;209;p19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Transition</a:t>
              </a:r>
              <a:endParaRPr sz="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210" name="Google Shape;210;p19"/>
          <p:cNvGrpSpPr/>
          <p:nvPr/>
        </p:nvGrpSpPr>
        <p:grpSpPr>
          <a:xfrm>
            <a:off x="7115793" y="2166263"/>
            <a:ext cx="1068600" cy="1068600"/>
            <a:chOff x="5214448" y="3234278"/>
            <a:chExt cx="1068600" cy="1068600"/>
          </a:xfrm>
        </p:grpSpPr>
        <p:sp>
          <p:nvSpPr>
            <p:cNvPr id="211" name="Google Shape;211;p19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12" name="Google Shape;212;p19"/>
            <p:cNvSpPr txBox="1"/>
            <p:nvPr/>
          </p:nvSpPr>
          <p:spPr>
            <a:xfrm>
              <a:off x="5367375" y="3402503"/>
              <a:ext cx="762600" cy="732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Elaboration </a:t>
              </a:r>
              <a:endParaRPr sz="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213" name="Google Shape;213;p19"/>
          <p:cNvGrpSpPr/>
          <p:nvPr/>
        </p:nvGrpSpPr>
        <p:grpSpPr>
          <a:xfrm>
            <a:off x="5501293" y="3781413"/>
            <a:ext cx="1068600" cy="1068600"/>
            <a:chOff x="5214448" y="3234278"/>
            <a:chExt cx="1068600" cy="1068600"/>
          </a:xfrm>
        </p:grpSpPr>
        <p:sp>
          <p:nvSpPr>
            <p:cNvPr id="214" name="Google Shape;214;p19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15" name="Google Shape;215;p19"/>
            <p:cNvSpPr txBox="1"/>
            <p:nvPr/>
          </p:nvSpPr>
          <p:spPr>
            <a:xfrm>
              <a:off x="5280306" y="3560490"/>
              <a:ext cx="936900" cy="4356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Construction</a:t>
              </a:r>
              <a:endParaRPr sz="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5850" y="592500"/>
            <a:ext cx="3958500" cy="3958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1" name="Google Shape;221;p20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45048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we do?</a:t>
            </a:r>
            <a:endParaRPr/>
          </a:p>
        </p:txBody>
      </p:sp>
      <p:sp>
        <p:nvSpPr>
          <p:cNvPr id="222" name="Google Shape;222;p20"/>
          <p:cNvSpPr txBox="1">
            <a:spLocks noGrp="1"/>
          </p:cNvSpPr>
          <p:nvPr>
            <p:ph type="body" idx="1"/>
          </p:nvPr>
        </p:nvSpPr>
        <p:spPr>
          <a:xfrm>
            <a:off x="985500" y="1781500"/>
            <a:ext cx="3976500" cy="30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Frequent discussion using Slacks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Following OpenUP phases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Allocating team member to do what they good at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Updating Documentation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1"/>
          <p:cNvSpPr txBox="1">
            <a:spLocks noGrp="1"/>
          </p:cNvSpPr>
          <p:nvPr>
            <p:ph type="title"/>
          </p:nvPr>
        </p:nvSpPr>
        <p:spPr>
          <a:xfrm>
            <a:off x="457200" y="788800"/>
            <a:ext cx="5516100" cy="106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Document: Timelog</a:t>
            </a:r>
            <a:endParaRPr/>
          </a:p>
        </p:txBody>
      </p:sp>
      <p:sp>
        <p:nvSpPr>
          <p:cNvPr id="229" name="Google Shape;229;p21"/>
          <p:cNvSpPr txBox="1">
            <a:spLocks noGrp="1"/>
          </p:cNvSpPr>
          <p:nvPr>
            <p:ph type="body" idx="1"/>
          </p:nvPr>
        </p:nvSpPr>
        <p:spPr>
          <a:xfrm>
            <a:off x="985504" y="1791575"/>
            <a:ext cx="39765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31" name="Google Shape;2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1000" y="1264650"/>
            <a:ext cx="6360473" cy="307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 txBox="1">
            <a:spLocks noGrp="1"/>
          </p:cNvSpPr>
          <p:nvPr>
            <p:ph type="title"/>
          </p:nvPr>
        </p:nvSpPr>
        <p:spPr>
          <a:xfrm>
            <a:off x="446875" y="531100"/>
            <a:ext cx="5490300" cy="12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Document: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Iteration Plan</a:t>
            </a:r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body" idx="1"/>
          </p:nvPr>
        </p:nvSpPr>
        <p:spPr>
          <a:xfrm>
            <a:off x="985679" y="1958050"/>
            <a:ext cx="39765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Used to plan our three-week iterations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Followed OpenUp template </a:t>
            </a:r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39" name="Google Shape;2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0650" y="556875"/>
            <a:ext cx="2902025" cy="3910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3"/>
          <p:cNvSpPr txBox="1">
            <a:spLocks noGrp="1"/>
          </p:cNvSpPr>
          <p:nvPr>
            <p:ph type="title"/>
          </p:nvPr>
        </p:nvSpPr>
        <p:spPr>
          <a:xfrm>
            <a:off x="457200" y="1178225"/>
            <a:ext cx="4780800" cy="6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Tool: Slack</a:t>
            </a:r>
            <a:endParaRPr/>
          </a:p>
        </p:txBody>
      </p:sp>
      <p:sp>
        <p:nvSpPr>
          <p:cNvPr id="245" name="Google Shape;245;p23"/>
          <p:cNvSpPr txBox="1">
            <a:spLocks noGrp="1"/>
          </p:cNvSpPr>
          <p:nvPr>
            <p:ph type="body" idx="1"/>
          </p:nvPr>
        </p:nvSpPr>
        <p:spPr>
          <a:xfrm>
            <a:off x="985679" y="1958050"/>
            <a:ext cx="39765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used both a team Slack, as well creating and participating in the class Slack.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It was mostly useful for reporting our status and posting notes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Sometimes got ignored in favor of other IM services</a:t>
            </a:r>
            <a:endParaRPr/>
          </a:p>
        </p:txBody>
      </p:sp>
      <p:sp>
        <p:nvSpPr>
          <p:cNvPr id="246" name="Google Shape;246;p2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47" name="Google Shape;2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4700" y="884177"/>
            <a:ext cx="4029300" cy="337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"/>
          <p:cNvSpPr txBox="1">
            <a:spLocks noGrp="1"/>
          </p:cNvSpPr>
          <p:nvPr>
            <p:ph type="title"/>
          </p:nvPr>
        </p:nvSpPr>
        <p:spPr>
          <a:xfrm>
            <a:off x="469825" y="1166125"/>
            <a:ext cx="47094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Tool: Trello</a:t>
            </a:r>
            <a:endParaRPr/>
          </a:p>
        </p:txBody>
      </p:sp>
      <p:sp>
        <p:nvSpPr>
          <p:cNvPr id="253" name="Google Shape;253;p24"/>
          <p:cNvSpPr txBox="1">
            <a:spLocks noGrp="1"/>
          </p:cNvSpPr>
          <p:nvPr>
            <p:ph type="body" idx="1"/>
          </p:nvPr>
        </p:nvSpPr>
        <p:spPr>
          <a:xfrm>
            <a:off x="985629" y="1753125"/>
            <a:ext cx="39765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Used primarily during implementation phase for task tracking and allocation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reflection of our iteration plans and work item list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Very helpful for technical tasks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Less helpful for report-type assignments</a:t>
            </a:r>
            <a:endParaRPr/>
          </a:p>
        </p:txBody>
      </p:sp>
      <p:sp>
        <p:nvSpPr>
          <p:cNvPr id="254" name="Google Shape;254;p2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55" name="Google Shape;2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979" y="1166125"/>
            <a:ext cx="3877020" cy="2636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5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45048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Tool: Google Drive</a:t>
            </a:r>
            <a:endParaRPr/>
          </a:p>
        </p:txBody>
      </p:sp>
      <p:sp>
        <p:nvSpPr>
          <p:cNvPr id="261" name="Google Shape;261;p25"/>
          <p:cNvSpPr txBox="1">
            <a:spLocks noGrp="1"/>
          </p:cNvSpPr>
          <p:nvPr>
            <p:ph type="body" idx="1"/>
          </p:nvPr>
        </p:nvSpPr>
        <p:spPr>
          <a:xfrm>
            <a:off x="985679" y="1958050"/>
            <a:ext cx="39765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Used for documents, presentations, notes, reports etc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You’re looking at it right now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Very helpful place to just dump things and to work on documents together</a:t>
            </a:r>
            <a:endParaRPr/>
          </a:p>
        </p:txBody>
      </p:sp>
      <p:sp>
        <p:nvSpPr>
          <p:cNvPr id="262" name="Google Shape;262;p2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63" name="Google Shape;2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979" y="826038"/>
            <a:ext cx="3877022" cy="3363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6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45048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Tool: Gitlab</a:t>
            </a:r>
            <a:endParaRPr/>
          </a:p>
        </p:txBody>
      </p:sp>
      <p:sp>
        <p:nvSpPr>
          <p:cNvPr id="269" name="Google Shape;269;p26"/>
          <p:cNvSpPr txBox="1">
            <a:spLocks noGrp="1"/>
          </p:cNvSpPr>
          <p:nvPr>
            <p:ph type="body" idx="1"/>
          </p:nvPr>
        </p:nvSpPr>
        <p:spPr>
          <a:xfrm>
            <a:off x="985504" y="1791575"/>
            <a:ext cx="39765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Mandated, but effective place to host our repository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Git hosting worked perfectly well, extra features like the wiki were useful for sharing documentation between teams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Frustrating getting CircleCI working thanks to eServices delays and permissions issues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71" name="Google Shape;2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979" y="1201813"/>
            <a:ext cx="3877021" cy="2739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>
            <a:spLocks noGrp="1"/>
          </p:cNvSpPr>
          <p:nvPr>
            <p:ph type="ctrTitle" idx="4294967295"/>
          </p:nvPr>
        </p:nvSpPr>
        <p:spPr>
          <a:xfrm>
            <a:off x="2351788" y="1180487"/>
            <a:ext cx="4608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Hello!</a:t>
            </a:r>
            <a:endParaRPr sz="9600"/>
          </a:p>
        </p:txBody>
      </p:sp>
      <p:sp>
        <p:nvSpPr>
          <p:cNvPr id="154" name="Google Shape;154;p15"/>
          <p:cNvSpPr txBox="1">
            <a:spLocks noGrp="1"/>
          </p:cNvSpPr>
          <p:nvPr>
            <p:ph type="subTitle" idx="4294967295"/>
          </p:nvPr>
        </p:nvSpPr>
        <p:spPr>
          <a:xfrm>
            <a:off x="2351800" y="2265877"/>
            <a:ext cx="4608000" cy="17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latin typeface="Poppins"/>
                <a:ea typeface="Poppins"/>
                <a:cs typeface="Poppins"/>
                <a:sym typeface="Poppins"/>
              </a:rPr>
              <a:t>We are group Fo</a:t>
            </a:r>
            <a:r>
              <a:rPr lang="en-US" b="1" dirty="0" err="1">
                <a:latin typeface="Poppins"/>
                <a:ea typeface="Poppins"/>
                <a:cs typeface="Poppins"/>
                <a:sym typeface="Poppins"/>
              </a:rPr>
              <a:t>xtrot</a:t>
            </a:r>
            <a:endParaRPr b="1" dirty="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Would like to present </a:t>
            </a:r>
            <a:r>
              <a:rPr lang="en-US" dirty="0"/>
              <a:t>our</a:t>
            </a:r>
            <a:r>
              <a:rPr lang="en" dirty="0"/>
              <a:t> </a:t>
            </a:r>
            <a:r>
              <a:rPr lang="en-US" dirty="0"/>
              <a:t>progress on Assignment 3</a:t>
            </a:r>
            <a:endParaRPr b="1" dirty="0"/>
          </a:p>
        </p:txBody>
      </p:sp>
      <p:sp>
        <p:nvSpPr>
          <p:cNvPr id="155" name="Google Shape;155;p1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lvl="1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</a:t>
            </a:fld>
            <a:endParaRPr/>
          </a:p>
        </p:txBody>
      </p:sp>
      <p:sp>
        <p:nvSpPr>
          <p:cNvPr id="156" name="Google Shape;156;p15"/>
          <p:cNvSpPr/>
          <p:nvPr/>
        </p:nvSpPr>
        <p:spPr>
          <a:xfrm>
            <a:off x="1804239" y="1506373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"/>
          <p:cNvSpPr txBox="1">
            <a:spLocks noGrp="1"/>
          </p:cNvSpPr>
          <p:nvPr>
            <p:ph type="ctrTitle"/>
          </p:nvPr>
        </p:nvSpPr>
        <p:spPr>
          <a:xfrm>
            <a:off x="2381850" y="1388750"/>
            <a:ext cx="43803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</a:t>
            </a:r>
            <a:endParaRPr/>
          </a:p>
        </p:txBody>
      </p:sp>
      <p:sp>
        <p:nvSpPr>
          <p:cNvPr id="277" name="Google Shape;277;p27"/>
          <p:cNvSpPr txBox="1">
            <a:spLocks noGrp="1"/>
          </p:cNvSpPr>
          <p:nvPr>
            <p:ph type="subTitle" idx="1"/>
          </p:nvPr>
        </p:nvSpPr>
        <p:spPr>
          <a:xfrm>
            <a:off x="2569800" y="2345451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are some issues that happened throughout our study in FIT3170</a:t>
            </a:r>
            <a:endParaRPr/>
          </a:p>
        </p:txBody>
      </p:sp>
      <p:sp>
        <p:nvSpPr>
          <p:cNvPr id="278" name="Google Shape;278;p27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8"/>
          <p:cNvSpPr txBox="1">
            <a:spLocks noGrp="1"/>
          </p:cNvSpPr>
          <p:nvPr>
            <p:ph type="ctrTitle" idx="4294967295"/>
          </p:nvPr>
        </p:nvSpPr>
        <p:spPr>
          <a:xfrm>
            <a:off x="0" y="2937550"/>
            <a:ext cx="89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COMMUNICATION</a:t>
            </a:r>
            <a:endParaRPr sz="5800"/>
          </a:p>
        </p:txBody>
      </p:sp>
      <p:sp>
        <p:nvSpPr>
          <p:cNvPr id="284" name="Google Shape;284;p28"/>
          <p:cNvSpPr txBox="1">
            <a:spLocks noGrp="1"/>
          </p:cNvSpPr>
          <p:nvPr>
            <p:ph type="subTitle" idx="4294967295"/>
          </p:nvPr>
        </p:nvSpPr>
        <p:spPr>
          <a:xfrm>
            <a:off x="2307000" y="4097350"/>
            <a:ext cx="4377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The biggest issue in this project :(</a:t>
            </a:r>
            <a:endParaRPr sz="1400"/>
          </a:p>
        </p:txBody>
      </p:sp>
      <p:grpSp>
        <p:nvGrpSpPr>
          <p:cNvPr id="285" name="Google Shape;285;p28"/>
          <p:cNvGrpSpPr/>
          <p:nvPr/>
        </p:nvGrpSpPr>
        <p:grpSpPr>
          <a:xfrm>
            <a:off x="3952298" y="309004"/>
            <a:ext cx="1738561" cy="1738545"/>
            <a:chOff x="6643075" y="3664250"/>
            <a:chExt cx="407950" cy="407975"/>
          </a:xfrm>
        </p:grpSpPr>
        <p:sp>
          <p:nvSpPr>
            <p:cNvPr id="286" name="Google Shape;286;p2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" name="Google Shape;288;p28"/>
          <p:cNvGrpSpPr/>
          <p:nvPr/>
        </p:nvGrpSpPr>
        <p:grpSpPr>
          <a:xfrm rot="-587313">
            <a:off x="3850121" y="2274317"/>
            <a:ext cx="714809" cy="714768"/>
            <a:chOff x="576250" y="4319400"/>
            <a:chExt cx="442075" cy="442050"/>
          </a:xfrm>
        </p:grpSpPr>
        <p:sp>
          <p:nvSpPr>
            <p:cNvPr id="289" name="Google Shape;289;p2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28"/>
          <p:cNvSpPr/>
          <p:nvPr/>
        </p:nvSpPr>
        <p:spPr>
          <a:xfrm>
            <a:off x="3536507" y="710554"/>
            <a:ext cx="271742" cy="25947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8"/>
          <p:cNvSpPr/>
          <p:nvPr/>
        </p:nvSpPr>
        <p:spPr>
          <a:xfrm rot="2697553">
            <a:off x="5327282" y="2038984"/>
            <a:ext cx="412519" cy="39388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8"/>
          <p:cNvSpPr/>
          <p:nvPr/>
        </p:nvSpPr>
        <p:spPr>
          <a:xfrm>
            <a:off x="5653628" y="1814107"/>
            <a:ext cx="165205" cy="15781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8"/>
          <p:cNvSpPr/>
          <p:nvPr/>
        </p:nvSpPr>
        <p:spPr>
          <a:xfrm rot="1280074">
            <a:off x="3348230" y="1493219"/>
            <a:ext cx="165200" cy="15779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303" name="Google Shape;303;p29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304" name="Google Shape;304;p29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9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9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Ineffective Communication within class</a:t>
            </a:r>
            <a:endParaRPr/>
          </a:p>
        </p:txBody>
      </p:sp>
      <p:sp>
        <p:nvSpPr>
          <p:cNvPr id="308" name="Google Shape;308;p29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Separated into 4 modules - 21 people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Solutions: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￮"/>
            </a:pPr>
            <a:r>
              <a:rPr lang="en"/>
              <a:t>Create coordination committee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￮"/>
            </a:pPr>
            <a:r>
              <a:rPr lang="en"/>
              <a:t>Not effective because of one-way communication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￮"/>
            </a:pPr>
            <a:r>
              <a:rPr lang="en"/>
              <a:t>Create Slack team chat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￮"/>
            </a:pPr>
            <a:r>
              <a:rPr lang="en"/>
              <a:t>Not effective as not everyone uses it everyday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￮"/>
            </a:pPr>
            <a:r>
              <a:rPr lang="en"/>
              <a:t>Should we use </a:t>
            </a:r>
            <a:r>
              <a:rPr lang="en" b="1">
                <a:latin typeface="Poppins"/>
                <a:ea typeface="Poppins"/>
                <a:cs typeface="Poppins"/>
                <a:sym typeface="Poppins"/>
              </a:rPr>
              <a:t>facebook</a:t>
            </a:r>
            <a:r>
              <a:rPr lang="en"/>
              <a:t>? But it looks unprofessional :(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22</a:t>
            </a:fld>
            <a:endParaRPr/>
          </a:p>
        </p:txBody>
      </p:sp>
      <p:sp>
        <p:nvSpPr>
          <p:cNvPr id="310" name="Google Shape;310;p29"/>
          <p:cNvSpPr txBox="1"/>
          <p:nvPr/>
        </p:nvSpPr>
        <p:spPr>
          <a:xfrm>
            <a:off x="6207850" y="3362150"/>
            <a:ext cx="8301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😭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0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60219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Lack of Communication with Client</a:t>
            </a:r>
            <a:endParaRPr/>
          </a:p>
        </p:txBody>
      </p:sp>
      <p:sp>
        <p:nvSpPr>
          <p:cNvPr id="316" name="Google Shape;316;p30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Assumptions</a:t>
            </a:r>
            <a:endParaRPr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Prototypes and Functionality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Client Sick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18" name="Google Shape;318;p30"/>
          <p:cNvSpPr txBox="1"/>
          <p:nvPr/>
        </p:nvSpPr>
        <p:spPr>
          <a:xfrm>
            <a:off x="7005600" y="2008600"/>
            <a:ext cx="1998300" cy="13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🧢?</a:t>
            </a:r>
            <a:endParaRPr sz="6000"/>
          </a:p>
        </p:txBody>
      </p:sp>
    </p:spTree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1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Planning Documentation problems</a:t>
            </a:r>
            <a:endParaRPr b="1"/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-"/>
            </a:pPr>
            <a:r>
              <a:rPr lang="en" b="1"/>
              <a:t>Project is not well planned</a:t>
            </a: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b="1"/>
              <a:t>Heaps of unread document</a:t>
            </a:r>
            <a:endParaRPr b="1"/>
          </a:p>
        </p:txBody>
      </p:sp>
      <p:sp>
        <p:nvSpPr>
          <p:cNvPr id="324" name="Google Shape;324;p3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Tendency to work near due date</a:t>
            </a:r>
            <a:endParaRPr/>
          </a:p>
        </p:txBody>
      </p:sp>
      <p:sp>
        <p:nvSpPr>
          <p:cNvPr id="325" name="Google Shape;325;p31"/>
          <p:cNvSpPr txBox="1">
            <a:spLocks noGrp="1"/>
          </p:cNvSpPr>
          <p:nvPr>
            <p:ph type="body" idx="2"/>
          </p:nvPr>
        </p:nvSpPr>
        <p:spPr>
          <a:xfrm>
            <a:off x="3440857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Have other commitments 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Part time job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Other units’ assignments / tests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24</a:t>
            </a:fld>
            <a:endParaRPr/>
          </a:p>
        </p:txBody>
      </p:sp>
      <p:pic>
        <p:nvPicPr>
          <p:cNvPr id="327" name="Google Shape;32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328" name="Google Shape;328;p31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329" name="Google Shape;329;p31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" name="Google Shape;332;p31"/>
          <p:cNvSpPr/>
          <p:nvPr/>
        </p:nvSpPr>
        <p:spPr>
          <a:xfrm>
            <a:off x="6454511" y="367001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1"/>
          <p:cNvSpPr txBox="1"/>
          <p:nvPr/>
        </p:nvSpPr>
        <p:spPr>
          <a:xfrm>
            <a:off x="1069625" y="2532100"/>
            <a:ext cx="4314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>
            <a:spLocks noGrp="1"/>
          </p:cNvSpPr>
          <p:nvPr>
            <p:ph type="ctrTitle"/>
          </p:nvPr>
        </p:nvSpPr>
        <p:spPr>
          <a:xfrm>
            <a:off x="2381850" y="2218875"/>
            <a:ext cx="43803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Have Learnt</a:t>
            </a:r>
            <a:endParaRPr/>
          </a:p>
        </p:txBody>
      </p:sp>
      <p:sp>
        <p:nvSpPr>
          <p:cNvPr id="339" name="Google Shape;339;p32"/>
          <p:cNvSpPr txBox="1">
            <a:spLocks noGrp="1"/>
          </p:cNvSpPr>
          <p:nvPr>
            <p:ph type="subTitle" idx="1"/>
          </p:nvPr>
        </p:nvSpPr>
        <p:spPr>
          <a:xfrm>
            <a:off x="2569800" y="3175576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that we learned in this unit</a:t>
            </a:r>
            <a:endParaRPr/>
          </a:p>
        </p:txBody>
      </p:sp>
      <p:sp>
        <p:nvSpPr>
          <p:cNvPr id="340" name="Google Shape;340;p32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3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Beginning</a:t>
            </a:r>
            <a:endParaRPr/>
          </a:p>
        </p:txBody>
      </p:sp>
      <p:sp>
        <p:nvSpPr>
          <p:cNvPr id="346" name="Google Shape;346;p33"/>
          <p:cNvSpPr txBox="1">
            <a:spLocks noGrp="1"/>
          </p:cNvSpPr>
          <p:nvPr>
            <p:ph type="body" idx="1"/>
          </p:nvPr>
        </p:nvSpPr>
        <p:spPr>
          <a:xfrm>
            <a:off x="512175" y="1989800"/>
            <a:ext cx="3808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leader is important, who can always start things so members can easily follow.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Rio was appointed this role and was really successful in leading us.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All of us learned node.js</a:t>
            </a:r>
            <a:endParaRPr/>
          </a:p>
        </p:txBody>
      </p:sp>
      <p:sp>
        <p:nvSpPr>
          <p:cNvPr id="347" name="Google Shape;347;p3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pSp>
        <p:nvGrpSpPr>
          <p:cNvPr id="348" name="Google Shape;348;p33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349" name="Google Shape;349;p33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3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3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33"/>
          <p:cNvSpPr txBox="1"/>
          <p:nvPr/>
        </p:nvSpPr>
        <p:spPr>
          <a:xfrm>
            <a:off x="6117400" y="3380625"/>
            <a:ext cx="8151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😀</a:t>
            </a:r>
            <a:endParaRPr sz="4800"/>
          </a:p>
        </p:txBody>
      </p:sp>
      <p:pic>
        <p:nvPicPr>
          <p:cNvPr id="353" name="Google Shape;3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9597" y="1904850"/>
            <a:ext cx="3153600" cy="116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4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Our Module</a:t>
            </a:r>
            <a:endParaRPr/>
          </a:p>
        </p:txBody>
      </p:sp>
      <p:sp>
        <p:nvSpPr>
          <p:cNvPr id="359" name="Google Shape;359;p34"/>
          <p:cNvSpPr txBox="1">
            <a:spLocks noGrp="1"/>
          </p:cNvSpPr>
          <p:nvPr>
            <p:ph type="body" idx="2"/>
          </p:nvPr>
        </p:nvSpPr>
        <p:spPr>
          <a:xfrm>
            <a:off x="496850" y="1922000"/>
            <a:ext cx="3989400" cy="31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Tasks distributed were structurally organised but schedule of members slowed down the process.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were lazy in contacting the client regularly which could have sped up our process.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started to document regularly, instead of leaving everything to last minute.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pSp>
        <p:nvGrpSpPr>
          <p:cNvPr id="361" name="Google Shape;361;p34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362" name="Google Shape;362;p34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4"/>
          <p:cNvSpPr txBox="1"/>
          <p:nvPr/>
        </p:nvSpPr>
        <p:spPr>
          <a:xfrm>
            <a:off x="6117400" y="3380625"/>
            <a:ext cx="8151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😅</a:t>
            </a:r>
            <a:endParaRPr sz="4800"/>
          </a:p>
        </p:txBody>
      </p:sp>
      <p:pic>
        <p:nvPicPr>
          <p:cNvPr id="366" name="Google Shape;36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2325" y="1686250"/>
            <a:ext cx="2259150" cy="169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2550" y="2771775"/>
            <a:ext cx="2189025" cy="1836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5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Integration</a:t>
            </a:r>
            <a:endParaRPr/>
          </a:p>
        </p:txBody>
      </p:sp>
      <p:sp>
        <p:nvSpPr>
          <p:cNvPr id="373" name="Google Shape;373;p35"/>
          <p:cNvSpPr txBox="1">
            <a:spLocks noGrp="1"/>
          </p:cNvSpPr>
          <p:nvPr>
            <p:ph type="body" idx="3"/>
          </p:nvPr>
        </p:nvSpPr>
        <p:spPr>
          <a:xfrm>
            <a:off x="457200" y="2044600"/>
            <a:ext cx="3647400" cy="17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Hard to spread out workload to all members evenly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Low motivation to focus on communication due to other units.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375" name="Google Shape;375;p35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376" name="Google Shape;376;p35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5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5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" name="Google Shape;379;p35"/>
          <p:cNvGrpSpPr/>
          <p:nvPr/>
        </p:nvGrpSpPr>
        <p:grpSpPr>
          <a:xfrm>
            <a:off x="6405399" y="3676684"/>
            <a:ext cx="435022" cy="323445"/>
            <a:chOff x="5247525" y="3007275"/>
            <a:chExt cx="517575" cy="384825"/>
          </a:xfrm>
        </p:grpSpPr>
        <p:sp>
          <p:nvSpPr>
            <p:cNvPr id="380" name="Google Shape;380;p35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5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2" name="Google Shape;382;p35"/>
          <p:cNvSpPr txBox="1"/>
          <p:nvPr/>
        </p:nvSpPr>
        <p:spPr>
          <a:xfrm>
            <a:off x="6117400" y="3380625"/>
            <a:ext cx="8151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😒</a:t>
            </a:r>
            <a:endParaRPr sz="4800"/>
          </a:p>
        </p:txBody>
      </p:sp>
      <p:pic>
        <p:nvPicPr>
          <p:cNvPr id="383" name="Google Shape;38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2925" y="1564936"/>
            <a:ext cx="2856276" cy="189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6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Other Activities</a:t>
            </a:r>
            <a:endParaRPr/>
          </a:p>
        </p:txBody>
      </p:sp>
      <p:sp>
        <p:nvSpPr>
          <p:cNvPr id="389" name="Google Shape;389;p36"/>
          <p:cNvSpPr txBox="1">
            <a:spLocks noGrp="1"/>
          </p:cNvSpPr>
          <p:nvPr>
            <p:ph type="body" idx="1"/>
          </p:nvPr>
        </p:nvSpPr>
        <p:spPr>
          <a:xfrm>
            <a:off x="512175" y="1989800"/>
            <a:ext cx="3808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Deliver Usable Software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Metrics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Communication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Building a Service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SQAP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… etc</a:t>
            </a:r>
            <a:endParaRPr/>
          </a:p>
        </p:txBody>
      </p:sp>
      <p:sp>
        <p:nvSpPr>
          <p:cNvPr id="390" name="Google Shape;390;p3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pSp>
        <p:nvGrpSpPr>
          <p:cNvPr id="391" name="Google Shape;391;p36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392" name="Google Shape;392;p36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6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6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6"/>
          <p:cNvSpPr txBox="1"/>
          <p:nvPr/>
        </p:nvSpPr>
        <p:spPr>
          <a:xfrm>
            <a:off x="6117400" y="3380625"/>
            <a:ext cx="8151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😱</a:t>
            </a:r>
            <a:endParaRPr sz="4800"/>
          </a:p>
        </p:txBody>
      </p:sp>
      <p:pic>
        <p:nvPicPr>
          <p:cNvPr id="396" name="Google Shape;3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9675" y="1166125"/>
            <a:ext cx="2121807" cy="2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"/>
          <p:cNvSpPr txBox="1">
            <a:spLocks noGrp="1"/>
          </p:cNvSpPr>
          <p:nvPr>
            <p:ph type="ctrTitle"/>
          </p:nvPr>
        </p:nvSpPr>
        <p:spPr>
          <a:xfrm>
            <a:off x="2381850" y="1896875"/>
            <a:ext cx="43803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Overview</a:t>
            </a:r>
            <a:endParaRPr dirty="0"/>
          </a:p>
        </p:txBody>
      </p:sp>
      <p:sp>
        <p:nvSpPr>
          <p:cNvPr id="162" name="Google Shape;162;p16"/>
          <p:cNvSpPr txBox="1">
            <a:spLocks noGrp="1"/>
          </p:cNvSpPr>
          <p:nvPr>
            <p:ph type="subTitle" idx="1"/>
          </p:nvPr>
        </p:nvSpPr>
        <p:spPr>
          <a:xfrm>
            <a:off x="2280675" y="2853575"/>
            <a:ext cx="455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Desktop or mobile?</a:t>
            </a:r>
            <a:endParaRPr dirty="0"/>
          </a:p>
        </p:txBody>
      </p:sp>
      <p:sp>
        <p:nvSpPr>
          <p:cNvPr id="163" name="Google Shape;163;p16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402" name="Google Shape;402;p37"/>
          <p:cNvSpPr txBox="1">
            <a:spLocks noGrp="1"/>
          </p:cNvSpPr>
          <p:nvPr>
            <p:ph type="body" idx="1"/>
          </p:nvPr>
        </p:nvSpPr>
        <p:spPr>
          <a:xfrm>
            <a:off x="512175" y="1989800"/>
            <a:ext cx="3808800" cy="15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Different experience involving a lot of teamwork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Rio is our knight in shiny armor.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grpSp>
        <p:nvGrpSpPr>
          <p:cNvPr id="404" name="Google Shape;404;p37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405" name="Google Shape;405;p37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7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7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8" name="Google Shape;408;p37"/>
          <p:cNvSpPr txBox="1"/>
          <p:nvPr/>
        </p:nvSpPr>
        <p:spPr>
          <a:xfrm>
            <a:off x="6117400" y="3380625"/>
            <a:ext cx="8151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😭</a:t>
            </a:r>
            <a:endParaRPr sz="4800"/>
          </a:p>
        </p:txBody>
      </p:sp>
      <p:pic>
        <p:nvPicPr>
          <p:cNvPr id="409" name="Google Shape;4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5575" y="1585425"/>
            <a:ext cx="2639700" cy="184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0725" y="269525"/>
            <a:ext cx="2351015" cy="10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738800"/>
            <a:ext cx="2088891" cy="83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92625" y="2877194"/>
            <a:ext cx="1895250" cy="198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09400" y="1415025"/>
            <a:ext cx="2008000" cy="141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8"/>
          <p:cNvSpPr txBox="1">
            <a:spLocks noGrp="1"/>
          </p:cNvSpPr>
          <p:nvPr>
            <p:ph type="ctrTitle"/>
          </p:nvPr>
        </p:nvSpPr>
        <p:spPr>
          <a:xfrm>
            <a:off x="2006725" y="2218875"/>
            <a:ext cx="52599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Summarise</a:t>
            </a:r>
            <a:endParaRPr/>
          </a:p>
        </p:txBody>
      </p:sp>
      <p:sp>
        <p:nvSpPr>
          <p:cNvPr id="419" name="Google Shape;419;p38"/>
          <p:cNvSpPr txBox="1">
            <a:spLocks noGrp="1"/>
          </p:cNvSpPr>
          <p:nvPr>
            <p:ph type="subTitle" idx="1"/>
          </p:nvPr>
        </p:nvSpPr>
        <p:spPr>
          <a:xfrm>
            <a:off x="2569800" y="3175576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8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7891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Our challenges</a:t>
            </a:r>
            <a:endParaRPr/>
          </a:p>
        </p:txBody>
      </p:sp>
      <p:sp>
        <p:nvSpPr>
          <p:cNvPr id="426" name="Google Shape;426;p39"/>
          <p:cNvSpPr txBox="1">
            <a:spLocks noGrp="1"/>
          </p:cNvSpPr>
          <p:nvPr>
            <p:ph type="body" idx="3"/>
          </p:nvPr>
        </p:nvSpPr>
        <p:spPr>
          <a:xfrm>
            <a:off x="457200" y="2044600"/>
            <a:ext cx="48096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Communication between our team and other teams</a:t>
            </a:r>
            <a:endParaRPr/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Communication with the client</a:t>
            </a:r>
            <a:endParaRPr/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Time management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Facing challenges in the team environment provided us with an opportunity to learn from what didn’t work and improve for future stages of the project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This was demonstrated when we restructured the coordination committee for the integration stage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428" name="Google Shape;428;p39"/>
          <p:cNvGrpSpPr/>
          <p:nvPr/>
        </p:nvGrpSpPr>
        <p:grpSpPr>
          <a:xfrm>
            <a:off x="6405399" y="3676684"/>
            <a:ext cx="435022" cy="323445"/>
            <a:chOff x="5247525" y="3007275"/>
            <a:chExt cx="517575" cy="384825"/>
          </a:xfrm>
        </p:grpSpPr>
        <p:sp>
          <p:nvSpPr>
            <p:cNvPr id="429" name="Google Shape;429;p39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" name="Google Shape;431;p39"/>
          <p:cNvGrpSpPr/>
          <p:nvPr/>
        </p:nvGrpSpPr>
        <p:grpSpPr>
          <a:xfrm>
            <a:off x="7454192" y="2188240"/>
            <a:ext cx="860236" cy="862866"/>
            <a:chOff x="2623275" y="2333250"/>
            <a:chExt cx="381175" cy="381175"/>
          </a:xfrm>
        </p:grpSpPr>
        <p:sp>
          <p:nvSpPr>
            <p:cNvPr id="432" name="Google Shape;432;p39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0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7891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Our process</a:t>
            </a:r>
            <a:endParaRPr/>
          </a:p>
        </p:txBody>
      </p:sp>
      <p:sp>
        <p:nvSpPr>
          <p:cNvPr id="441" name="Google Shape;441;p40"/>
          <p:cNvSpPr txBox="1">
            <a:spLocks noGrp="1"/>
          </p:cNvSpPr>
          <p:nvPr>
            <p:ph type="body" idx="3"/>
          </p:nvPr>
        </p:nvSpPr>
        <p:spPr>
          <a:xfrm>
            <a:off x="457200" y="1897125"/>
            <a:ext cx="4809600" cy="29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Adhering to the OpenUp methodology</a:t>
            </a:r>
            <a:endParaRPr/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Utilising communication mediums within the team             (Messenger, Slack)</a:t>
            </a:r>
            <a:endParaRPr/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Task delegation and time management (Trello)</a:t>
            </a:r>
            <a:endParaRPr/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Version control (Google Drive, GitLab)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tools which worked best for us were the ones which we had all used before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Being familiar with the tools resulted in higher productivity as there was less time spent learning how to use them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443" name="Google Shape;443;p40"/>
          <p:cNvGrpSpPr/>
          <p:nvPr/>
        </p:nvGrpSpPr>
        <p:grpSpPr>
          <a:xfrm>
            <a:off x="6405399" y="3676684"/>
            <a:ext cx="435022" cy="323445"/>
            <a:chOff x="5247525" y="3007275"/>
            <a:chExt cx="517575" cy="384825"/>
          </a:xfrm>
        </p:grpSpPr>
        <p:sp>
          <p:nvSpPr>
            <p:cNvPr id="444" name="Google Shape;444;p40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" name="Google Shape;446;p40"/>
          <p:cNvGrpSpPr/>
          <p:nvPr/>
        </p:nvGrpSpPr>
        <p:grpSpPr>
          <a:xfrm>
            <a:off x="7292060" y="2099973"/>
            <a:ext cx="1118051" cy="1091512"/>
            <a:chOff x="5233525" y="4954450"/>
            <a:chExt cx="538275" cy="516350"/>
          </a:xfrm>
        </p:grpSpPr>
        <p:sp>
          <p:nvSpPr>
            <p:cNvPr id="447" name="Google Shape;447;p40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0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0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0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0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0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0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7891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learning curve</a:t>
            </a:r>
            <a:endParaRPr/>
          </a:p>
        </p:txBody>
      </p:sp>
      <p:sp>
        <p:nvSpPr>
          <p:cNvPr id="463" name="Google Shape;463;p41"/>
          <p:cNvSpPr txBox="1">
            <a:spLocks noGrp="1"/>
          </p:cNvSpPr>
          <p:nvPr>
            <p:ph type="body" idx="3"/>
          </p:nvPr>
        </p:nvSpPr>
        <p:spPr>
          <a:xfrm>
            <a:off x="457200" y="2294375"/>
            <a:ext cx="4809600" cy="25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It can be difficult to continuously adhere to a process methodology which we are unfamiliar with</a:t>
            </a:r>
            <a:endParaRPr/>
          </a:p>
          <a:p>
            <a:pPr marL="457200" lvl="0" indent="-298450" algn="l" rtl="0">
              <a:spcBef>
                <a:spcPts val="100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It’s important to assign a team leader early in the project to guide us in the right direction</a:t>
            </a:r>
            <a:endParaRPr/>
          </a:p>
          <a:p>
            <a:pPr marL="457200" lvl="0" indent="-298450" algn="l" rtl="0">
              <a:spcBef>
                <a:spcPts val="100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Focusing on the project when we have demanding tasks from other units can affect motivation and productivity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pSp>
        <p:nvGrpSpPr>
          <p:cNvPr id="465" name="Google Shape;465;p41"/>
          <p:cNvGrpSpPr/>
          <p:nvPr/>
        </p:nvGrpSpPr>
        <p:grpSpPr>
          <a:xfrm>
            <a:off x="6405399" y="3676684"/>
            <a:ext cx="435022" cy="323445"/>
            <a:chOff x="5247525" y="3007275"/>
            <a:chExt cx="517575" cy="384825"/>
          </a:xfrm>
        </p:grpSpPr>
        <p:sp>
          <p:nvSpPr>
            <p:cNvPr id="466" name="Google Shape;466;p41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1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" name="Google Shape;468;p41"/>
          <p:cNvGrpSpPr/>
          <p:nvPr/>
        </p:nvGrpSpPr>
        <p:grpSpPr>
          <a:xfrm>
            <a:off x="7350334" y="2201838"/>
            <a:ext cx="1066803" cy="859503"/>
            <a:chOff x="5292575" y="3681900"/>
            <a:chExt cx="420150" cy="373275"/>
          </a:xfrm>
        </p:grpSpPr>
        <p:sp>
          <p:nvSpPr>
            <p:cNvPr id="469" name="Google Shape;469;p41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1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1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1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1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1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1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2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For the future</a:t>
            </a:r>
            <a:endParaRPr/>
          </a:p>
        </p:txBody>
      </p:sp>
      <p:sp>
        <p:nvSpPr>
          <p:cNvPr id="481" name="Google Shape;481;p42"/>
          <p:cNvSpPr txBox="1">
            <a:spLocks noGrp="1"/>
          </p:cNvSpPr>
          <p:nvPr>
            <p:ph type="body" idx="3"/>
          </p:nvPr>
        </p:nvSpPr>
        <p:spPr>
          <a:xfrm>
            <a:off x="457200" y="2616275"/>
            <a:ext cx="4405500" cy="20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60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have learned some valuable lessons from our experiences relating to process and management</a:t>
            </a:r>
            <a:endParaRPr/>
          </a:p>
          <a:p>
            <a:pPr marL="457200" lvl="0" indent="-298450" algn="l" rtl="0">
              <a:spcBef>
                <a:spcPts val="100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It will help us for next year’s major project and also for when we progress to the industry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4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483" name="Google Shape;483;p42"/>
          <p:cNvGrpSpPr/>
          <p:nvPr/>
        </p:nvGrpSpPr>
        <p:grpSpPr>
          <a:xfrm>
            <a:off x="6405399" y="3676684"/>
            <a:ext cx="435022" cy="323445"/>
            <a:chOff x="5247525" y="3007275"/>
            <a:chExt cx="517575" cy="384825"/>
          </a:xfrm>
        </p:grpSpPr>
        <p:sp>
          <p:nvSpPr>
            <p:cNvPr id="484" name="Google Shape;484;p42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2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" name="Google Shape;486;p42"/>
          <p:cNvGrpSpPr/>
          <p:nvPr/>
        </p:nvGrpSpPr>
        <p:grpSpPr>
          <a:xfrm>
            <a:off x="7499519" y="2254595"/>
            <a:ext cx="761872" cy="768592"/>
            <a:chOff x="576250" y="4319400"/>
            <a:chExt cx="442075" cy="442050"/>
          </a:xfrm>
        </p:grpSpPr>
        <p:sp>
          <p:nvSpPr>
            <p:cNvPr id="487" name="Google Shape;487;p42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2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2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2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496" name="Google Shape;496;p43"/>
          <p:cNvSpPr txBox="1">
            <a:spLocks noGrp="1"/>
          </p:cNvSpPr>
          <p:nvPr>
            <p:ph type="ctrTitle" idx="4294967295"/>
          </p:nvPr>
        </p:nvSpPr>
        <p:spPr>
          <a:xfrm>
            <a:off x="2351788" y="1180487"/>
            <a:ext cx="4608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Thanks!</a:t>
            </a:r>
            <a:endParaRPr sz="8000"/>
          </a:p>
        </p:txBody>
      </p:sp>
      <p:sp>
        <p:nvSpPr>
          <p:cNvPr id="497" name="Google Shape;497;p43"/>
          <p:cNvSpPr txBox="1">
            <a:spLocks noGrp="1"/>
          </p:cNvSpPr>
          <p:nvPr>
            <p:ph type="subTitle" idx="4294967295"/>
          </p:nvPr>
        </p:nvSpPr>
        <p:spPr>
          <a:xfrm>
            <a:off x="2351800" y="2265877"/>
            <a:ext cx="4608000" cy="17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Any questions?</a:t>
            </a:r>
            <a:endParaRPr/>
          </a:p>
        </p:txBody>
      </p:sp>
      <p:grpSp>
        <p:nvGrpSpPr>
          <p:cNvPr id="498" name="Google Shape;498;p43"/>
          <p:cNvGrpSpPr/>
          <p:nvPr/>
        </p:nvGrpSpPr>
        <p:grpSpPr>
          <a:xfrm>
            <a:off x="1812552" y="1460659"/>
            <a:ext cx="345971" cy="325505"/>
            <a:chOff x="5972700" y="2330200"/>
            <a:chExt cx="411625" cy="387275"/>
          </a:xfrm>
        </p:grpSpPr>
        <p:sp>
          <p:nvSpPr>
            <p:cNvPr id="499" name="Google Shape;499;p43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4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Deadlines</a:t>
            </a:r>
            <a:endParaRPr/>
          </a:p>
        </p:txBody>
      </p:sp>
      <p:sp>
        <p:nvSpPr>
          <p:cNvPr id="506" name="Google Shape;506;p44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This presentation uses the following typographies: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￮"/>
            </a:pPr>
            <a:r>
              <a:rPr lang="en" sz="1400">
                <a:solidFill>
                  <a:srgbClr val="000000"/>
                </a:solidFill>
              </a:rPr>
              <a:t>Titles: Poppins Bold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￮"/>
            </a:pPr>
            <a:r>
              <a:rPr lang="en" sz="1400">
                <a:solidFill>
                  <a:srgbClr val="000000"/>
                </a:solidFill>
              </a:rPr>
              <a:t>Body copy: Poppins Light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You can download the fonts at: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000000"/>
                </a:solidFill>
                <a:hlinkClick r:id="rId3"/>
              </a:rPr>
              <a:t>https://www.fontsquirrel.com/fonts/poppins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</p:txBody>
      </p:sp>
      <p:sp>
        <p:nvSpPr>
          <p:cNvPr id="507" name="Google Shape;507;p44"/>
          <p:cNvSpPr txBox="1"/>
          <p:nvPr/>
        </p:nvSpPr>
        <p:spPr>
          <a:xfrm>
            <a:off x="1069625" y="4019250"/>
            <a:ext cx="46080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rgbClr val="6666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6666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6666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08" name="Google Shape;508;p4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pSp>
        <p:nvGrpSpPr>
          <p:cNvPr id="509" name="Google Shape;509;p44"/>
          <p:cNvGrpSpPr/>
          <p:nvPr/>
        </p:nvGrpSpPr>
        <p:grpSpPr>
          <a:xfrm>
            <a:off x="7075309" y="1848466"/>
            <a:ext cx="1628291" cy="1446665"/>
            <a:chOff x="5292575" y="3681900"/>
            <a:chExt cx="420150" cy="373275"/>
          </a:xfrm>
        </p:grpSpPr>
        <p:sp>
          <p:nvSpPr>
            <p:cNvPr id="510" name="Google Shape;510;p44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4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4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4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4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4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4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5"/>
          <p:cNvSpPr txBox="1">
            <a:spLocks noGrp="1"/>
          </p:cNvSpPr>
          <p:nvPr>
            <p:ph type="title" idx="4294967295"/>
          </p:nvPr>
        </p:nvSpPr>
        <p:spPr>
          <a:xfrm>
            <a:off x="1506450" y="1124025"/>
            <a:ext cx="6131100" cy="13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0">
                <a:solidFill>
                  <a:srgbClr val="FFFFFF"/>
                </a:solidFill>
              </a:rPr>
              <a:t>PLAN! PLAN</a:t>
            </a:r>
            <a:r>
              <a:rPr lang="en" sz="4800">
                <a:solidFill>
                  <a:srgbClr val="FFFFFF"/>
                </a:solidFill>
              </a:rPr>
              <a:t>! PLAN! 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522" name="Google Shape;522;p4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6775" y="592475"/>
            <a:ext cx="3958500" cy="3958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8" name="Google Shape;528;p46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45048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529" name="Google Shape;529;p46"/>
          <p:cNvSpPr txBox="1">
            <a:spLocks noGrp="1"/>
          </p:cNvSpPr>
          <p:nvPr>
            <p:ph type="body" idx="1"/>
          </p:nvPr>
        </p:nvSpPr>
        <p:spPr>
          <a:xfrm>
            <a:off x="985679" y="1958050"/>
            <a:ext cx="39765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530" name="Google Shape;530;p4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4</a:t>
            </a:fld>
            <a:endParaRPr/>
          </a:p>
        </p:txBody>
      </p:sp>
      <p:grpSp>
        <p:nvGrpSpPr>
          <p:cNvPr id="180" name="Google Shape;180;p17"/>
          <p:cNvGrpSpPr/>
          <p:nvPr/>
        </p:nvGrpSpPr>
        <p:grpSpPr>
          <a:xfrm>
            <a:off x="6451459" y="3663368"/>
            <a:ext cx="342882" cy="350068"/>
            <a:chOff x="3951850" y="2985350"/>
            <a:chExt cx="407950" cy="416500"/>
          </a:xfrm>
        </p:grpSpPr>
        <p:sp>
          <p:nvSpPr>
            <p:cNvPr id="181" name="Google Shape;181;p1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168;p17">
            <a:extLst>
              <a:ext uri="{FF2B5EF4-FFF2-40B4-BE49-F238E27FC236}">
                <a16:creationId xmlns:a16="http://schemas.microsoft.com/office/drawing/2014/main" id="{79344D4A-60F5-495C-9CDB-F6C6B33223EC}"/>
              </a:ext>
            </a:extLst>
          </p:cNvPr>
          <p:cNvSpPr txBox="1">
            <a:spLocks/>
          </p:cNvSpPr>
          <p:nvPr/>
        </p:nvSpPr>
        <p:spPr>
          <a:xfrm>
            <a:off x="142875" y="260060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/>
              <a:t>We chose Desktop!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11B81D-8278-4826-BBC0-9C6963BD2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1868663"/>
            <a:ext cx="2533650" cy="15883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E8F615-E428-4016-854B-88BFCA68A258}"/>
              </a:ext>
            </a:extLst>
          </p:cNvPr>
          <p:cNvSpPr/>
          <p:nvPr/>
        </p:nvSpPr>
        <p:spPr>
          <a:xfrm>
            <a:off x="666749" y="4808225"/>
            <a:ext cx="73628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https://readwrite.com/2011/05/05/5-pros-and-cons-to-the-mobile-desktop/</a:t>
            </a:r>
            <a:r>
              <a:rPr lang="en-US" dirty="0"/>
              <a:t> [3] References.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BF05E-B22B-41F7-8D2E-9F92CA2D0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7872" y="1424701"/>
            <a:ext cx="2788255" cy="22925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A687C5-2B25-4897-B463-4E0CE8C4A6C2}"/>
              </a:ext>
            </a:extLst>
          </p:cNvPr>
          <p:cNvSpPr txBox="1"/>
          <p:nvPr/>
        </p:nvSpPr>
        <p:spPr>
          <a:xfrm>
            <a:off x="504825" y="4092835"/>
            <a:ext cx="1638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Attract Masses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E86CC0-259E-4C26-8020-187541621C24}"/>
              </a:ext>
            </a:extLst>
          </p:cNvPr>
          <p:cNvSpPr txBox="1"/>
          <p:nvPr/>
        </p:nvSpPr>
        <p:spPr>
          <a:xfrm>
            <a:off x="3609975" y="4069485"/>
            <a:ext cx="192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Creativity Limitations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EC27C7-298D-4B19-950F-499C61DF49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4862" y="1520267"/>
            <a:ext cx="2266950" cy="19240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7D17B2A-7F9C-4B20-A31D-FA7473573F20}"/>
              </a:ext>
            </a:extLst>
          </p:cNvPr>
          <p:cNvSpPr txBox="1"/>
          <p:nvPr/>
        </p:nvSpPr>
        <p:spPr>
          <a:xfrm>
            <a:off x="7593850" y="4069485"/>
            <a:ext cx="192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Clarity</a:t>
            </a:r>
          </a:p>
        </p:txBody>
      </p:sp>
    </p:spTree>
    <p:extLst>
      <p:ext uri="{BB962C8B-B14F-4D97-AF65-F5344CB8AC3E}">
        <p14:creationId xmlns:p14="http://schemas.microsoft.com/office/powerpoint/2010/main" val="235777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" grpId="0"/>
      <p:bldP spid="5" grpId="0"/>
      <p:bldP spid="16" grpId="0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Tech Docs</a:t>
            </a:r>
            <a:endParaRPr/>
          </a:p>
        </p:txBody>
      </p:sp>
      <p:sp>
        <p:nvSpPr>
          <p:cNvPr id="536" name="Google Shape;536;p47"/>
          <p:cNvSpPr txBox="1">
            <a:spLocks noGrp="1"/>
          </p:cNvSpPr>
          <p:nvPr>
            <p:ph type="body" idx="3"/>
          </p:nvPr>
        </p:nvSpPr>
        <p:spPr>
          <a:xfrm>
            <a:off x="457200" y="2044600"/>
            <a:ext cx="36474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Service-oriented architectures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Process assurance and process improvement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Serverless architectures</a:t>
            </a:r>
            <a:endParaRPr/>
          </a:p>
        </p:txBody>
      </p:sp>
      <p:sp>
        <p:nvSpPr>
          <p:cNvPr id="537" name="Google Shape;537;p4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pSp>
        <p:nvGrpSpPr>
          <p:cNvPr id="538" name="Google Shape;538;p47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539" name="Google Shape;539;p47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7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7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" name="Google Shape;542;p47"/>
          <p:cNvGrpSpPr/>
          <p:nvPr/>
        </p:nvGrpSpPr>
        <p:grpSpPr>
          <a:xfrm>
            <a:off x="6405399" y="3676684"/>
            <a:ext cx="435022" cy="323445"/>
            <a:chOff x="5247525" y="3007275"/>
            <a:chExt cx="517575" cy="384825"/>
          </a:xfrm>
        </p:grpSpPr>
        <p:sp>
          <p:nvSpPr>
            <p:cNvPr id="543" name="Google Shape;543;p47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7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5" name="Google Shape;545;p47"/>
          <p:cNvSpPr txBox="1"/>
          <p:nvPr/>
        </p:nvSpPr>
        <p:spPr>
          <a:xfrm>
            <a:off x="6117400" y="3380625"/>
            <a:ext cx="8151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🙇</a:t>
            </a:r>
            <a:endParaRPr sz="4800"/>
          </a:p>
        </p:txBody>
      </p:sp>
      <p:pic>
        <p:nvPicPr>
          <p:cNvPr id="546" name="Google Shape;5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4600" y="1525675"/>
            <a:ext cx="2294964" cy="224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8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3002100" cy="29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552" name="Google Shape;552;p4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grpSp>
        <p:nvGrpSpPr>
          <p:cNvPr id="553" name="Google Shape;553;p48"/>
          <p:cNvGrpSpPr/>
          <p:nvPr/>
        </p:nvGrpSpPr>
        <p:grpSpPr>
          <a:xfrm>
            <a:off x="4361713" y="1054632"/>
            <a:ext cx="3339000" cy="3339000"/>
            <a:chOff x="2902488" y="902232"/>
            <a:chExt cx="3339000" cy="3339000"/>
          </a:xfrm>
        </p:grpSpPr>
        <p:sp>
          <p:nvSpPr>
            <p:cNvPr id="554" name="Google Shape;554;p48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w="19050" cap="flat" cmpd="sng">
              <a:solidFill>
                <a:srgbClr val="E8E8E8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555" name="Google Shape;555;p48"/>
            <p:cNvSpPr/>
            <p:nvPr/>
          </p:nvSpPr>
          <p:spPr>
            <a:xfrm>
              <a:off x="3123738" y="1123632"/>
              <a:ext cx="2896500" cy="2896200"/>
            </a:xfrm>
            <a:prstGeom prst="pie">
              <a:avLst>
                <a:gd name="adj1" fmla="val 1811602"/>
                <a:gd name="adj2" fmla="val 16214886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556" name="Google Shape;556;p48"/>
          <p:cNvGrpSpPr/>
          <p:nvPr/>
        </p:nvGrpSpPr>
        <p:grpSpPr>
          <a:xfrm>
            <a:off x="5123263" y="1816182"/>
            <a:ext cx="1815900" cy="1815900"/>
            <a:chOff x="3664038" y="1663782"/>
            <a:chExt cx="1815900" cy="1815900"/>
          </a:xfrm>
        </p:grpSpPr>
        <p:sp>
          <p:nvSpPr>
            <p:cNvPr id="557" name="Google Shape;557;p48"/>
            <p:cNvSpPr/>
            <p:nvPr/>
          </p:nvSpPr>
          <p:spPr>
            <a:xfrm>
              <a:off x="3664038" y="1663782"/>
              <a:ext cx="1815900" cy="18159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58" name="Google Shape;558;p48"/>
            <p:cNvSpPr txBox="1"/>
            <p:nvPr/>
          </p:nvSpPr>
          <p:spPr>
            <a:xfrm>
              <a:off x="3899988" y="2158482"/>
              <a:ext cx="1344000" cy="82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Lorem ipsum congue</a:t>
              </a:r>
              <a:endParaRPr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559" name="Google Shape;559;p48"/>
          <p:cNvGrpSpPr/>
          <p:nvPr/>
        </p:nvGrpSpPr>
        <p:grpSpPr>
          <a:xfrm>
            <a:off x="5501290" y="598229"/>
            <a:ext cx="1068600" cy="1068600"/>
            <a:chOff x="2859873" y="853971"/>
            <a:chExt cx="1068600" cy="1068600"/>
          </a:xfrm>
        </p:grpSpPr>
        <p:sp>
          <p:nvSpPr>
            <p:cNvPr id="560" name="Google Shape;560;p48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561" name="Google Shape;561;p48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Lorem ipsum </a:t>
              </a:r>
              <a:endParaRPr sz="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562" name="Google Shape;562;p48"/>
          <p:cNvGrpSpPr/>
          <p:nvPr/>
        </p:nvGrpSpPr>
        <p:grpSpPr>
          <a:xfrm>
            <a:off x="4049921" y="3039058"/>
            <a:ext cx="1068600" cy="1068600"/>
            <a:chOff x="2859873" y="853971"/>
            <a:chExt cx="1068600" cy="1068600"/>
          </a:xfrm>
        </p:grpSpPr>
        <p:sp>
          <p:nvSpPr>
            <p:cNvPr id="563" name="Google Shape;563;p48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564" name="Google Shape;564;p48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Lorem ipsum </a:t>
              </a:r>
              <a:endParaRPr sz="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565" name="Google Shape;565;p48"/>
          <p:cNvGrpSpPr/>
          <p:nvPr/>
        </p:nvGrpSpPr>
        <p:grpSpPr>
          <a:xfrm>
            <a:off x="6939268" y="3031413"/>
            <a:ext cx="1068600" cy="1068600"/>
            <a:chOff x="5214448" y="3234278"/>
            <a:chExt cx="1068600" cy="1068600"/>
          </a:xfrm>
        </p:grpSpPr>
        <p:sp>
          <p:nvSpPr>
            <p:cNvPr id="566" name="Google Shape;566;p48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567" name="Google Shape;567;p48"/>
            <p:cNvSpPr txBox="1"/>
            <p:nvPr/>
          </p:nvSpPr>
          <p:spPr>
            <a:xfrm>
              <a:off x="5367375" y="3402503"/>
              <a:ext cx="762600" cy="732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Lorem ipsum </a:t>
              </a:r>
              <a:endParaRPr sz="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3113100" cy="6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573" name="Google Shape;573;p4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grpSp>
        <p:nvGrpSpPr>
          <p:cNvPr id="574" name="Google Shape;574;p49"/>
          <p:cNvGrpSpPr/>
          <p:nvPr/>
        </p:nvGrpSpPr>
        <p:grpSpPr>
          <a:xfrm>
            <a:off x="2346861" y="1258050"/>
            <a:ext cx="2726286" cy="2547000"/>
            <a:chOff x="1293736" y="1258050"/>
            <a:chExt cx="2726286" cy="2547000"/>
          </a:xfrm>
        </p:grpSpPr>
        <p:sp>
          <p:nvSpPr>
            <p:cNvPr id="575" name="Google Shape;575;p49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576" name="Google Shape;576;p49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latin typeface="Poppins"/>
                  <a:ea typeface="Poppins"/>
                  <a:cs typeface="Poppins"/>
                  <a:sym typeface="Poppins"/>
                </a:rPr>
                <a:t>1</a:t>
              </a:r>
              <a:endParaRPr sz="1200" b="1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77" name="Google Shape;577;p49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Vestibulum congue tempus</a:t>
              </a:r>
              <a:endParaRPr sz="11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78" name="Google Shape;578;p49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Poppins Light"/>
                  <a:ea typeface="Poppins Light"/>
                  <a:cs typeface="Poppins Light"/>
                  <a:sym typeface="Poppins Light"/>
                </a:rPr>
                <a:t>Lorem ipsum dolor sit amet, consectetur adipiscing elit, sed do eiusmod tempor. Donec facilisis lacus eget mauris.</a:t>
              </a:r>
              <a:endParaRPr sz="800"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579" name="Google Shape;579;p49"/>
          <p:cNvGrpSpPr/>
          <p:nvPr/>
        </p:nvGrpSpPr>
        <p:grpSpPr>
          <a:xfrm>
            <a:off x="4257083" y="1258050"/>
            <a:ext cx="2726286" cy="2547000"/>
            <a:chOff x="3203958" y="1258050"/>
            <a:chExt cx="2726286" cy="2547000"/>
          </a:xfrm>
        </p:grpSpPr>
        <p:sp>
          <p:nvSpPr>
            <p:cNvPr id="580" name="Google Shape;580;p49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581" name="Google Shape;581;p49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666666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 sz="1200" b="1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82" name="Google Shape;582;p49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Vestibulum congue tempus</a:t>
              </a:r>
              <a:endParaRPr sz="11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83" name="Google Shape;583;p49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Poppins Light"/>
                  <a:ea typeface="Poppins Light"/>
                  <a:cs typeface="Poppins Light"/>
                  <a:sym typeface="Poppins Light"/>
                </a:rPr>
                <a:t>Lorem ipsum dolor sit amet, consectetur adipiscing elit, sed do eiusmod tempor. Donec facilisis lacus eget mauris.</a:t>
              </a:r>
              <a:endParaRPr sz="800"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584" name="Google Shape;584;p49"/>
          <p:cNvGrpSpPr/>
          <p:nvPr/>
        </p:nvGrpSpPr>
        <p:grpSpPr>
          <a:xfrm>
            <a:off x="6177102" y="1258050"/>
            <a:ext cx="2726286" cy="2547000"/>
            <a:chOff x="5123977" y="1258050"/>
            <a:chExt cx="2726286" cy="2547000"/>
          </a:xfrm>
        </p:grpSpPr>
        <p:sp>
          <p:nvSpPr>
            <p:cNvPr id="585" name="Google Shape;585;p49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586" name="Google Shape;586;p49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B7B7B7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 sz="1200" b="1">
                <a:solidFill>
                  <a:srgbClr val="B7B7B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87" name="Google Shape;587;p49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Vestibulum congue tempus</a:t>
              </a:r>
              <a:endParaRPr sz="11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88" name="Google Shape;588;p49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Poppins Light"/>
                  <a:ea typeface="Poppins Light"/>
                  <a:cs typeface="Poppins Light"/>
                  <a:sym typeface="Poppins Light"/>
                </a:rPr>
                <a:t>Lorem ipsum dolor sit amet, consectetur adipiscing elit, sed do eiusmod tempor. Donec facilisis lacus eget mauris.</a:t>
              </a:r>
              <a:endParaRPr sz="800"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0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594" name="Google Shape;594;p50"/>
          <p:cNvSpPr txBox="1">
            <a:spLocks noGrp="1"/>
          </p:cNvSpPr>
          <p:nvPr>
            <p:ph type="body" idx="2"/>
          </p:nvPr>
        </p:nvSpPr>
        <p:spPr>
          <a:xfrm>
            <a:off x="3440854" y="1958050"/>
            <a:ext cx="2236800" cy="22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0000"/>
                </a:solidFill>
              </a:rPr>
              <a:t>EDIT IN POWERPOINT®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Click on the button under the presentation preview that says </a:t>
            </a:r>
            <a:r>
              <a:rPr lang="en" sz="1000" b="1">
                <a:solidFill>
                  <a:srgbClr val="000000"/>
                </a:solidFill>
              </a:rPr>
              <a:t>"Download as PowerPoint template"</a:t>
            </a:r>
            <a:r>
              <a:rPr lang="en" sz="1000">
                <a:solidFill>
                  <a:srgbClr val="000000"/>
                </a:solidFill>
              </a:rPr>
              <a:t>. You will get a .pptx file that you can edit in PowerPoint. 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Remember to download and install the fonts used in this presentation (you’ll find the links to the font files needed in the </a:t>
            </a:r>
            <a:r>
              <a:rPr lang="en" sz="1000" u="sng">
                <a:solidFill>
                  <a:srgbClr val="000000"/>
                </a:solidFill>
                <a:hlinkClick r:id="rId3" action="ppaction://hlinksldjump"/>
              </a:rPr>
              <a:t>Presentation design slide</a:t>
            </a:r>
            <a:r>
              <a:rPr lang="en" sz="1000">
                <a:solidFill>
                  <a:srgbClr val="000000"/>
                </a:solidFill>
              </a:rPr>
              <a:t>)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1">
              <a:solidFill>
                <a:srgbClr val="000000"/>
              </a:solidFill>
            </a:endParaRPr>
          </a:p>
        </p:txBody>
      </p:sp>
      <p:sp>
        <p:nvSpPr>
          <p:cNvPr id="595" name="Google Shape;595;p50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2236800" cy="22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000000"/>
                </a:solidFill>
              </a:rPr>
              <a:t>EDIT IN GOOGLE SLIDES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</a:rPr>
              <a:t>Click on the button under the presentation preview that says </a:t>
            </a:r>
            <a:r>
              <a:rPr lang="en" sz="1000" b="1">
                <a:solidFill>
                  <a:srgbClr val="000000"/>
                </a:solidFill>
              </a:rPr>
              <a:t>"Use as Google Slides Theme"</a:t>
            </a:r>
            <a:r>
              <a:rPr lang="en" sz="1000">
                <a:solidFill>
                  <a:srgbClr val="000000"/>
                </a:solidFill>
              </a:rPr>
              <a:t>.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</a:rPr>
              <a:t>You will get a copy of this document on your Google Drive and will be able to edit, add or delete slides.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000000"/>
                </a:solidFill>
              </a:rPr>
              <a:t>You have to be signed in to your Google account.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96" name="Google Shape;596;p50"/>
          <p:cNvSpPr txBox="1">
            <a:spLocks noGrp="1"/>
          </p:cNvSpPr>
          <p:nvPr>
            <p:ph type="body" idx="2"/>
          </p:nvPr>
        </p:nvSpPr>
        <p:spPr>
          <a:xfrm>
            <a:off x="1069625" y="4204000"/>
            <a:ext cx="5607900" cy="7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666666"/>
                </a:solidFill>
              </a:rPr>
              <a:t>More info on how to use this template at </a:t>
            </a:r>
            <a:r>
              <a:rPr lang="en" sz="1000" b="1" u="sng">
                <a:solidFill>
                  <a:srgbClr val="666666"/>
                </a:solidFill>
                <a:hlinkClick r:id="rId4"/>
              </a:rPr>
              <a:t>www.slidescarnival.com/help-use-presentation-template</a:t>
            </a:r>
            <a:endParaRPr sz="1000" b="1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666666"/>
                </a:solidFill>
              </a:rPr>
              <a:t>This template is free to use under </a:t>
            </a:r>
            <a:r>
              <a:rPr lang="en" sz="1000" u="sng">
                <a:solidFill>
                  <a:srgbClr val="666666"/>
                </a:solidFill>
                <a:hlinkClick r:id="rId5"/>
              </a:rPr>
              <a:t>Creative Commons Attribution license</a:t>
            </a:r>
            <a:r>
              <a:rPr lang="en" sz="1000">
                <a:solidFill>
                  <a:srgbClr val="666666"/>
                </a:solidFill>
              </a:rPr>
              <a:t>. You can keep the Credits slide or mention SlidesCarnival and other resources used in a slide footer.</a:t>
            </a:r>
            <a:endParaRPr sz="10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666666"/>
              </a:solidFill>
            </a:endParaRPr>
          </a:p>
        </p:txBody>
      </p:sp>
      <p:sp>
        <p:nvSpPr>
          <p:cNvPr id="597" name="Google Shape;597;p5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grpSp>
        <p:nvGrpSpPr>
          <p:cNvPr id="598" name="Google Shape;598;p50"/>
          <p:cNvGrpSpPr/>
          <p:nvPr/>
        </p:nvGrpSpPr>
        <p:grpSpPr>
          <a:xfrm>
            <a:off x="7227977" y="2052723"/>
            <a:ext cx="1212302" cy="1038068"/>
            <a:chOff x="1934025" y="1001650"/>
            <a:chExt cx="415300" cy="355600"/>
          </a:xfrm>
        </p:grpSpPr>
        <p:sp>
          <p:nvSpPr>
            <p:cNvPr id="599" name="Google Shape;599;p50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0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0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0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sp>
        <p:nvSpPr>
          <p:cNvPr id="608" name="Google Shape;608;p5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graphicFrame>
        <p:nvGraphicFramePr>
          <p:cNvPr id="609" name="Google Shape;609;p51"/>
          <p:cNvGraphicFramePr/>
          <p:nvPr/>
        </p:nvGraphicFramePr>
        <p:xfrm>
          <a:off x="1069600" y="1958081"/>
          <a:ext cx="6927900" cy="2618400"/>
        </p:xfrm>
        <a:graphic>
          <a:graphicData uri="http://schemas.openxmlformats.org/drawingml/2006/table">
            <a:tbl>
              <a:tblPr>
                <a:noFill/>
                <a:tableStyleId>{45AA2156-C7E0-4F12-A223-482F6FDCC269}</a:tableStyleId>
              </a:tblPr>
              <a:tblGrid>
                <a:gridCol w="173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1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1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4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A</a:t>
                      </a:r>
                      <a:endParaRPr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B</a:t>
                      </a:r>
                      <a:endParaRPr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C</a:t>
                      </a:r>
                      <a:endParaRPr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Yellow</a:t>
                      </a:r>
                      <a:endParaRPr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20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7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Blue</a:t>
                      </a:r>
                      <a:endParaRPr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30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15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Orange</a:t>
                      </a:r>
                      <a:endParaRPr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24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16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2"/>
          <p:cNvSpPr txBox="1">
            <a:spLocks noGrp="1"/>
          </p:cNvSpPr>
          <p:nvPr>
            <p:ph type="ctrTitle" idx="4294967295"/>
          </p:nvPr>
        </p:nvSpPr>
        <p:spPr>
          <a:xfrm>
            <a:off x="1335475" y="1811950"/>
            <a:ext cx="6473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89,526,124</a:t>
            </a:r>
            <a:endParaRPr sz="9600"/>
          </a:p>
        </p:txBody>
      </p:sp>
      <p:sp>
        <p:nvSpPr>
          <p:cNvPr id="615" name="Google Shape;615;p52"/>
          <p:cNvSpPr txBox="1">
            <a:spLocks noGrp="1"/>
          </p:cNvSpPr>
          <p:nvPr>
            <p:ph type="subTitle" idx="4294967295"/>
          </p:nvPr>
        </p:nvSpPr>
        <p:spPr>
          <a:xfrm>
            <a:off x="1335475" y="2916254"/>
            <a:ext cx="6473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616" name="Google Shape;616;p5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3"/>
          <p:cNvSpPr txBox="1">
            <a:spLocks noGrp="1"/>
          </p:cNvSpPr>
          <p:nvPr>
            <p:ph type="ctrTitle" idx="4294967295"/>
          </p:nvPr>
        </p:nvSpPr>
        <p:spPr>
          <a:xfrm>
            <a:off x="2884625" y="720250"/>
            <a:ext cx="43650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89,526,124$</a:t>
            </a:r>
            <a:endParaRPr/>
          </a:p>
        </p:txBody>
      </p:sp>
      <p:sp>
        <p:nvSpPr>
          <p:cNvPr id="622" name="Google Shape;622;p53"/>
          <p:cNvSpPr txBox="1">
            <a:spLocks noGrp="1"/>
          </p:cNvSpPr>
          <p:nvPr>
            <p:ph type="subTitle" idx="4294967295"/>
          </p:nvPr>
        </p:nvSpPr>
        <p:spPr>
          <a:xfrm>
            <a:off x="2884625" y="1331158"/>
            <a:ext cx="43650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That’s a lot of money</a:t>
            </a:r>
            <a:endParaRPr sz="1400"/>
          </a:p>
        </p:txBody>
      </p:sp>
      <p:sp>
        <p:nvSpPr>
          <p:cNvPr id="623" name="Google Shape;623;p53"/>
          <p:cNvSpPr txBox="1">
            <a:spLocks noGrp="1"/>
          </p:cNvSpPr>
          <p:nvPr>
            <p:ph type="ctrTitle" idx="4294967295"/>
          </p:nvPr>
        </p:nvSpPr>
        <p:spPr>
          <a:xfrm>
            <a:off x="2884625" y="3349143"/>
            <a:ext cx="43650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100%</a:t>
            </a:r>
            <a:endParaRPr/>
          </a:p>
        </p:txBody>
      </p:sp>
      <p:sp>
        <p:nvSpPr>
          <p:cNvPr id="624" name="Google Shape;624;p53"/>
          <p:cNvSpPr txBox="1">
            <a:spLocks noGrp="1"/>
          </p:cNvSpPr>
          <p:nvPr>
            <p:ph type="subTitle" idx="4294967295"/>
          </p:nvPr>
        </p:nvSpPr>
        <p:spPr>
          <a:xfrm>
            <a:off x="2884625" y="3960050"/>
            <a:ext cx="43650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Total success!</a:t>
            </a:r>
            <a:endParaRPr sz="1400"/>
          </a:p>
        </p:txBody>
      </p:sp>
      <p:sp>
        <p:nvSpPr>
          <p:cNvPr id="625" name="Google Shape;625;p53"/>
          <p:cNvSpPr txBox="1">
            <a:spLocks noGrp="1"/>
          </p:cNvSpPr>
          <p:nvPr>
            <p:ph type="ctrTitle" idx="4294967295"/>
          </p:nvPr>
        </p:nvSpPr>
        <p:spPr>
          <a:xfrm>
            <a:off x="2884625" y="2034697"/>
            <a:ext cx="43650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185,244 users</a:t>
            </a:r>
            <a:endParaRPr/>
          </a:p>
        </p:txBody>
      </p:sp>
      <p:sp>
        <p:nvSpPr>
          <p:cNvPr id="626" name="Google Shape;626;p53"/>
          <p:cNvSpPr txBox="1">
            <a:spLocks noGrp="1"/>
          </p:cNvSpPr>
          <p:nvPr>
            <p:ph type="subTitle" idx="4294967295"/>
          </p:nvPr>
        </p:nvSpPr>
        <p:spPr>
          <a:xfrm>
            <a:off x="2884625" y="2645604"/>
            <a:ext cx="43650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And a lot of users</a:t>
            </a:r>
            <a:endParaRPr sz="1400"/>
          </a:p>
        </p:txBody>
      </p:sp>
      <p:sp>
        <p:nvSpPr>
          <p:cNvPr id="627" name="Google Shape;627;p5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grpSp>
        <p:nvGrpSpPr>
          <p:cNvPr id="628" name="Google Shape;628;p53"/>
          <p:cNvGrpSpPr/>
          <p:nvPr/>
        </p:nvGrpSpPr>
        <p:grpSpPr>
          <a:xfrm>
            <a:off x="1799419" y="1526163"/>
            <a:ext cx="369526" cy="268183"/>
            <a:chOff x="3932350" y="3714775"/>
            <a:chExt cx="439650" cy="319075"/>
          </a:xfrm>
        </p:grpSpPr>
        <p:sp>
          <p:nvSpPr>
            <p:cNvPr id="629" name="Google Shape;629;p53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53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53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53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53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4"/>
          <p:cNvSpPr/>
          <p:nvPr/>
        </p:nvSpPr>
        <p:spPr>
          <a:xfrm>
            <a:off x="671525" y="1114150"/>
            <a:ext cx="7800975" cy="3716213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54"/>
          <p:cNvSpPr txBox="1">
            <a:spLocks noGrp="1"/>
          </p:cNvSpPr>
          <p:nvPr>
            <p:ph type="title" idx="4294967295"/>
          </p:nvPr>
        </p:nvSpPr>
        <p:spPr>
          <a:xfrm>
            <a:off x="1961850" y="305150"/>
            <a:ext cx="5220300" cy="5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Maps</a:t>
            </a:r>
            <a:endParaRPr sz="2400"/>
          </a:p>
        </p:txBody>
      </p:sp>
      <p:sp>
        <p:nvSpPr>
          <p:cNvPr id="640" name="Google Shape;640;p54"/>
          <p:cNvSpPr/>
          <p:nvPr/>
        </p:nvSpPr>
        <p:spPr>
          <a:xfrm>
            <a:off x="2062050" y="1906700"/>
            <a:ext cx="6621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Poppins Light"/>
                <a:ea typeface="Poppins Light"/>
                <a:cs typeface="Poppins Light"/>
                <a:sym typeface="Poppins Light"/>
              </a:rPr>
              <a:t>our office</a:t>
            </a:r>
            <a:endParaRPr sz="8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41" name="Google Shape;641;p5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642" name="Google Shape;642;p54"/>
          <p:cNvSpPr/>
          <p:nvPr/>
        </p:nvSpPr>
        <p:spPr>
          <a:xfrm>
            <a:off x="1259150" y="2312275"/>
            <a:ext cx="152700" cy="152700"/>
          </a:xfrm>
          <a:prstGeom prst="donut">
            <a:avLst>
              <a:gd name="adj" fmla="val 36703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54"/>
          <p:cNvSpPr/>
          <p:nvPr/>
        </p:nvSpPr>
        <p:spPr>
          <a:xfrm>
            <a:off x="2930175" y="3823050"/>
            <a:ext cx="152700" cy="152700"/>
          </a:xfrm>
          <a:prstGeom prst="donut">
            <a:avLst>
              <a:gd name="adj" fmla="val 36703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54"/>
          <p:cNvSpPr/>
          <p:nvPr/>
        </p:nvSpPr>
        <p:spPr>
          <a:xfrm>
            <a:off x="3876250" y="2093937"/>
            <a:ext cx="152700" cy="152700"/>
          </a:xfrm>
          <a:prstGeom prst="donut">
            <a:avLst>
              <a:gd name="adj" fmla="val 36703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54"/>
          <p:cNvSpPr/>
          <p:nvPr/>
        </p:nvSpPr>
        <p:spPr>
          <a:xfrm>
            <a:off x="4578100" y="4166000"/>
            <a:ext cx="152700" cy="152700"/>
          </a:xfrm>
          <a:prstGeom prst="donut">
            <a:avLst>
              <a:gd name="adj" fmla="val 36703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54"/>
          <p:cNvSpPr/>
          <p:nvPr/>
        </p:nvSpPr>
        <p:spPr>
          <a:xfrm>
            <a:off x="6615425" y="2570825"/>
            <a:ext cx="152700" cy="152700"/>
          </a:xfrm>
          <a:prstGeom prst="donut">
            <a:avLst>
              <a:gd name="adj" fmla="val 36703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54"/>
          <p:cNvSpPr/>
          <p:nvPr/>
        </p:nvSpPr>
        <p:spPr>
          <a:xfrm>
            <a:off x="7248600" y="4203700"/>
            <a:ext cx="152700" cy="152700"/>
          </a:xfrm>
          <a:prstGeom prst="donut">
            <a:avLst>
              <a:gd name="adj" fmla="val 36703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5"/>
          <p:cNvSpPr txBox="1">
            <a:spLocks noGrp="1"/>
          </p:cNvSpPr>
          <p:nvPr>
            <p:ph type="body" idx="1"/>
          </p:nvPr>
        </p:nvSpPr>
        <p:spPr>
          <a:xfrm>
            <a:off x="2385525" y="1310550"/>
            <a:ext cx="4777200" cy="32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653" name="Google Shape;653;p5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6"/>
          <p:cNvSpPr txBox="1">
            <a:spLocks noGrp="1"/>
          </p:cNvSpPr>
          <p:nvPr>
            <p:ph type="body" idx="1"/>
          </p:nvPr>
        </p:nvSpPr>
        <p:spPr>
          <a:xfrm>
            <a:off x="1069625" y="4406300"/>
            <a:ext cx="46080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You can insert graphs from </a:t>
            </a:r>
            <a:r>
              <a:rPr lang="en" u="sng">
                <a:solidFill>
                  <a:srgbClr val="000000"/>
                </a:solidFill>
                <a:hlinkClick r:id="rId3"/>
              </a:rPr>
              <a:t>Google Sheets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59" name="Google Shape;659;p5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pic>
        <p:nvPicPr>
          <p:cNvPr id="660" name="Google Shape;660;p56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9625" y="823975"/>
            <a:ext cx="6822281" cy="3121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5</a:t>
            </a:fld>
            <a:endParaRPr/>
          </a:p>
        </p:txBody>
      </p:sp>
      <p:pic>
        <p:nvPicPr>
          <p:cNvPr id="173" name="Google Shape;17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74" name="Google Shape;174;p17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175" name="Google Shape;175;p17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7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7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17"/>
          <p:cNvGrpSpPr/>
          <p:nvPr/>
        </p:nvGrpSpPr>
        <p:grpSpPr>
          <a:xfrm>
            <a:off x="6451459" y="3663368"/>
            <a:ext cx="342882" cy="350068"/>
            <a:chOff x="3951850" y="2985350"/>
            <a:chExt cx="407950" cy="416500"/>
          </a:xfrm>
        </p:grpSpPr>
        <p:sp>
          <p:nvSpPr>
            <p:cNvPr id="181" name="Google Shape;181;p1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F47CA7B-5D24-4773-B8C0-3BC4ABD67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272" y="863726"/>
            <a:ext cx="4101552" cy="39684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5FB3E2-0838-499B-827A-B2721CE49E99}"/>
              </a:ext>
            </a:extLst>
          </p:cNvPr>
          <p:cNvSpPr/>
          <p:nvPr/>
        </p:nvSpPr>
        <p:spPr>
          <a:xfrm>
            <a:off x="-29561" y="4835723"/>
            <a:ext cx="66702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dirty="0">
                <a:hlinkClick r:id="rId5"/>
              </a:rPr>
              <a:t>https://www.stonetemple.com/mobile-vs-desktop-usage-study/</a:t>
            </a:r>
            <a:r>
              <a:rPr lang="en-US" dirty="0"/>
              <a:t> [1] References.</a:t>
            </a:r>
          </a:p>
        </p:txBody>
      </p:sp>
      <p:sp>
        <p:nvSpPr>
          <p:cNvPr id="17" name="Google Shape;168;p17">
            <a:extLst>
              <a:ext uri="{FF2B5EF4-FFF2-40B4-BE49-F238E27FC236}">
                <a16:creationId xmlns:a16="http://schemas.microsoft.com/office/drawing/2014/main" id="{8B2287FF-DF07-4E07-8774-A7CA7F4C8E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75" y="260060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Attract Masses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A2E7E0-354D-4CCD-99E0-88A707F870F2}"/>
              </a:ext>
            </a:extLst>
          </p:cNvPr>
          <p:cNvSpPr txBox="1"/>
          <p:nvPr/>
        </p:nvSpPr>
        <p:spPr>
          <a:xfrm rot="18744195">
            <a:off x="2501103" y="1814332"/>
            <a:ext cx="36767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5969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53" presetClass="entr" presetSubtype="16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0"/>
                            </p:stCondLst>
                            <p:childTnLst>
                              <p:par>
                                <p:cTn id="19" presetID="10" presetClass="exit" presetSubtype="0" fill="hold" grpId="2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  <p:bldP spid="5" grpId="1"/>
      <p:bldP spid="5" grpId="2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57"/>
          <p:cNvSpPr txBox="1">
            <a:spLocks noGrp="1"/>
          </p:cNvSpPr>
          <p:nvPr>
            <p:ph type="body" idx="4294967295"/>
          </p:nvPr>
        </p:nvSpPr>
        <p:spPr>
          <a:xfrm>
            <a:off x="762000" y="444300"/>
            <a:ext cx="21195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latin typeface="Poppins"/>
                <a:ea typeface="Poppins"/>
                <a:cs typeface="Poppins"/>
                <a:sym typeface="Poppins"/>
              </a:rPr>
              <a:t>Mobile project</a:t>
            </a:r>
            <a:endParaRPr sz="3600"/>
          </a:p>
        </p:txBody>
      </p:sp>
      <p:sp>
        <p:nvSpPr>
          <p:cNvPr id="666" name="Google Shape;666;p57"/>
          <p:cNvSpPr/>
          <p:nvPr/>
        </p:nvSpPr>
        <p:spPr>
          <a:xfrm>
            <a:off x="3571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Poppins Light"/>
                <a:ea typeface="Poppins Light"/>
                <a:cs typeface="Poppins Light"/>
                <a:sym typeface="Poppins Light"/>
              </a:rPr>
              <a:t>Place your screenshot here</a:t>
            </a:r>
            <a:endParaRPr sz="1000">
              <a:solidFill>
                <a:srgbClr val="999999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67" name="Google Shape;667;p5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grpSp>
        <p:nvGrpSpPr>
          <p:cNvPr id="668" name="Google Shape;668;p57"/>
          <p:cNvGrpSpPr/>
          <p:nvPr/>
        </p:nvGrpSpPr>
        <p:grpSpPr>
          <a:xfrm>
            <a:off x="3512225" y="373572"/>
            <a:ext cx="2119546" cy="4396359"/>
            <a:chOff x="2547150" y="238125"/>
            <a:chExt cx="2525675" cy="5238750"/>
          </a:xfrm>
        </p:grpSpPr>
        <p:sp>
          <p:nvSpPr>
            <p:cNvPr id="669" name="Google Shape;669;p57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57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7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7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3" name="Google Shape;673;p57"/>
          <p:cNvSpPr txBox="1">
            <a:spLocks noGrp="1"/>
          </p:cNvSpPr>
          <p:nvPr>
            <p:ph type="body" idx="4294967295"/>
          </p:nvPr>
        </p:nvSpPr>
        <p:spPr>
          <a:xfrm>
            <a:off x="6262500" y="444300"/>
            <a:ext cx="21195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Show and explain your web, app or software projects using these gadget templates.</a:t>
            </a:r>
            <a:endParaRPr sz="12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58"/>
          <p:cNvSpPr/>
          <p:nvPr/>
        </p:nvSpPr>
        <p:spPr>
          <a:xfrm>
            <a:off x="3268500" y="851275"/>
            <a:ext cx="2598600" cy="3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Poppins Light"/>
                <a:ea typeface="Poppins Light"/>
                <a:cs typeface="Poppins Light"/>
                <a:sym typeface="Poppins Light"/>
              </a:rPr>
              <a:t>Place your screenshot here</a:t>
            </a:r>
            <a:endParaRPr sz="1000">
              <a:solidFill>
                <a:srgbClr val="999999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79" name="Google Shape;679;p5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grpSp>
        <p:nvGrpSpPr>
          <p:cNvPr id="680" name="Google Shape;680;p58"/>
          <p:cNvGrpSpPr/>
          <p:nvPr/>
        </p:nvGrpSpPr>
        <p:grpSpPr>
          <a:xfrm>
            <a:off x="3203802" y="465959"/>
            <a:ext cx="2736410" cy="4222433"/>
            <a:chOff x="2112475" y="238125"/>
            <a:chExt cx="3395050" cy="5238750"/>
          </a:xfrm>
        </p:grpSpPr>
        <p:sp>
          <p:nvSpPr>
            <p:cNvPr id="681" name="Google Shape;681;p58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8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8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8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5" name="Google Shape;685;p58"/>
          <p:cNvSpPr txBox="1">
            <a:spLocks noGrp="1"/>
          </p:cNvSpPr>
          <p:nvPr>
            <p:ph type="body" idx="4294967295"/>
          </p:nvPr>
        </p:nvSpPr>
        <p:spPr>
          <a:xfrm>
            <a:off x="762000" y="444300"/>
            <a:ext cx="21195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latin typeface="Poppins"/>
                <a:ea typeface="Poppins"/>
                <a:cs typeface="Poppins"/>
                <a:sym typeface="Poppins"/>
              </a:rPr>
              <a:t>Tablet project</a:t>
            </a:r>
            <a:endParaRPr sz="3600"/>
          </a:p>
        </p:txBody>
      </p:sp>
      <p:sp>
        <p:nvSpPr>
          <p:cNvPr id="686" name="Google Shape;686;p58"/>
          <p:cNvSpPr txBox="1">
            <a:spLocks noGrp="1"/>
          </p:cNvSpPr>
          <p:nvPr>
            <p:ph type="body" idx="4294967295"/>
          </p:nvPr>
        </p:nvSpPr>
        <p:spPr>
          <a:xfrm>
            <a:off x="6262500" y="444300"/>
            <a:ext cx="21195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Show and explain your web, app or software projects using these gadget templates.</a:t>
            </a:r>
            <a:endParaRPr sz="12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59"/>
          <p:cNvSpPr/>
          <p:nvPr/>
        </p:nvSpPr>
        <p:spPr>
          <a:xfrm>
            <a:off x="2644425" y="1071107"/>
            <a:ext cx="3855147" cy="300127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59"/>
          <p:cNvSpPr/>
          <p:nvPr/>
        </p:nvSpPr>
        <p:spPr>
          <a:xfrm>
            <a:off x="2805750" y="1230488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Poppins Light"/>
                <a:ea typeface="Poppins Light"/>
                <a:cs typeface="Poppins Light"/>
                <a:sym typeface="Poppins Light"/>
              </a:rPr>
              <a:t>Place your screenshot here</a:t>
            </a:r>
            <a:endParaRPr sz="1000">
              <a:solidFill>
                <a:srgbClr val="999999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93" name="Google Shape;693;p5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694" name="Google Shape;694;p59"/>
          <p:cNvSpPr txBox="1">
            <a:spLocks noGrp="1"/>
          </p:cNvSpPr>
          <p:nvPr>
            <p:ph type="body" idx="4294967295"/>
          </p:nvPr>
        </p:nvSpPr>
        <p:spPr>
          <a:xfrm>
            <a:off x="403325" y="444300"/>
            <a:ext cx="21195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 b="1">
                <a:latin typeface="Poppins"/>
                <a:ea typeface="Poppins"/>
                <a:cs typeface="Poppins"/>
                <a:sym typeface="Poppins"/>
              </a:rPr>
              <a:t>Desktop project</a:t>
            </a:r>
            <a:endParaRPr sz="3400"/>
          </a:p>
        </p:txBody>
      </p:sp>
      <p:sp>
        <p:nvSpPr>
          <p:cNvPr id="695" name="Google Shape;695;p59"/>
          <p:cNvSpPr txBox="1">
            <a:spLocks noGrp="1"/>
          </p:cNvSpPr>
          <p:nvPr>
            <p:ph type="body" idx="4294967295"/>
          </p:nvPr>
        </p:nvSpPr>
        <p:spPr>
          <a:xfrm>
            <a:off x="6621175" y="444300"/>
            <a:ext cx="21195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Show and explain your web, app or software projects using these gadget templates.</a:t>
            </a:r>
            <a:endParaRPr sz="12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6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709" name="Google Shape;709;p61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This presentation uses the following typographies: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￮"/>
            </a:pPr>
            <a:r>
              <a:rPr lang="en" sz="1400">
                <a:solidFill>
                  <a:srgbClr val="000000"/>
                </a:solidFill>
              </a:rPr>
              <a:t>Titles: Poppins Bold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￮"/>
            </a:pPr>
            <a:r>
              <a:rPr lang="en" sz="1400">
                <a:solidFill>
                  <a:srgbClr val="000000"/>
                </a:solidFill>
              </a:rPr>
              <a:t>Body copy: Poppins Light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You can download the fonts at: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000000"/>
                </a:solidFill>
                <a:hlinkClick r:id="rId3"/>
              </a:rPr>
              <a:t>https://www.fontsquirrel.com/fonts/poppins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</p:txBody>
      </p:sp>
      <p:sp>
        <p:nvSpPr>
          <p:cNvPr id="710" name="Google Shape;710;p61"/>
          <p:cNvSpPr txBox="1"/>
          <p:nvPr/>
        </p:nvSpPr>
        <p:spPr>
          <a:xfrm>
            <a:off x="1069625" y="4019250"/>
            <a:ext cx="46080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rgbClr val="6666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6666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6666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11" name="Google Shape;711;p6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grpSp>
        <p:nvGrpSpPr>
          <p:cNvPr id="712" name="Google Shape;712;p61"/>
          <p:cNvGrpSpPr/>
          <p:nvPr/>
        </p:nvGrpSpPr>
        <p:grpSpPr>
          <a:xfrm>
            <a:off x="7075309" y="1848466"/>
            <a:ext cx="1628291" cy="1446665"/>
            <a:chOff x="5292575" y="3681900"/>
            <a:chExt cx="420150" cy="373275"/>
          </a:xfrm>
        </p:grpSpPr>
        <p:sp>
          <p:nvSpPr>
            <p:cNvPr id="713" name="Google Shape;713;p61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61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61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61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61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61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61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62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SlidesCarnival icons are editable shapes. </a:t>
            </a:r>
            <a:endParaRPr sz="9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This means that you can:</a:t>
            </a:r>
            <a:endParaRPr sz="9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 Light"/>
              <a:buChar char="●"/>
            </a:pPr>
            <a:r>
              <a:rPr lang="en" sz="9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Resize them without losing quality.</a:t>
            </a:r>
            <a:endParaRPr sz="9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 Light"/>
              <a:buChar char="●"/>
            </a:pPr>
            <a:r>
              <a:rPr lang="en" sz="9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Change line color, width and style</a:t>
            </a:r>
            <a:r>
              <a:rPr lang="en" sz="900"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 sz="9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 Light"/>
                <a:ea typeface="Poppins Light"/>
                <a:cs typeface="Poppins Light"/>
                <a:sym typeface="Poppins Light"/>
              </a:rPr>
              <a:t>Isn’t that nice? :)</a:t>
            </a:r>
            <a:endParaRPr sz="9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 Light"/>
                <a:ea typeface="Poppins Light"/>
                <a:cs typeface="Poppins Light"/>
                <a:sym typeface="Poppins Light"/>
              </a:rPr>
              <a:t>Examples:</a:t>
            </a:r>
            <a:endParaRPr sz="9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725" name="Google Shape;725;p62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726" name="Google Shape;726;p6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6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6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6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6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6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6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6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6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6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6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6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6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6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62"/>
          <p:cNvGrpSpPr/>
          <p:nvPr/>
        </p:nvGrpSpPr>
        <p:grpSpPr>
          <a:xfrm>
            <a:off x="901439" y="399041"/>
            <a:ext cx="372594" cy="310144"/>
            <a:chOff x="1247825" y="322750"/>
            <a:chExt cx="443300" cy="369000"/>
          </a:xfrm>
        </p:grpSpPr>
        <p:sp>
          <p:nvSpPr>
            <p:cNvPr id="741" name="Google Shape;741;p62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62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62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62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62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62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747" name="Google Shape;747;p62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62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62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62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62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2" name="Google Shape;752;p62"/>
          <p:cNvSpPr/>
          <p:nvPr/>
        </p:nvSpPr>
        <p:spPr>
          <a:xfrm>
            <a:off x="2071920" y="386254"/>
            <a:ext cx="291717" cy="335738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62"/>
          <p:cNvSpPr/>
          <p:nvPr/>
        </p:nvSpPr>
        <p:spPr>
          <a:xfrm>
            <a:off x="2656888" y="387284"/>
            <a:ext cx="251793" cy="333678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4" name="Google Shape;754;p62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755" name="Google Shape;755;p62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62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62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62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9" name="Google Shape;759;p62"/>
          <p:cNvSpPr/>
          <p:nvPr/>
        </p:nvSpPr>
        <p:spPr>
          <a:xfrm>
            <a:off x="4284851" y="385750"/>
            <a:ext cx="385895" cy="336746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" name="Google Shape;760;p62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761" name="Google Shape;761;p62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62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62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62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62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62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62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" name="Google Shape;768;p62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769" name="Google Shape;769;p62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62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62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62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3" name="Google Shape;773;p62"/>
          <p:cNvSpPr/>
          <p:nvPr/>
        </p:nvSpPr>
        <p:spPr>
          <a:xfrm>
            <a:off x="2042249" y="944598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62"/>
          <p:cNvSpPr/>
          <p:nvPr/>
        </p:nvSpPr>
        <p:spPr>
          <a:xfrm>
            <a:off x="2607759" y="961997"/>
            <a:ext cx="350068" cy="314242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62"/>
          <p:cNvSpPr/>
          <p:nvPr/>
        </p:nvSpPr>
        <p:spPr>
          <a:xfrm>
            <a:off x="3177871" y="964561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62"/>
          <p:cNvSpPr/>
          <p:nvPr/>
        </p:nvSpPr>
        <p:spPr>
          <a:xfrm>
            <a:off x="3754139" y="967629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7" name="Google Shape;777;p62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778" name="Google Shape;778;p62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62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62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781" name="Google Shape;781;p62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62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" name="Google Shape;783;p62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784" name="Google Shape;784;p62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62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62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" name="Google Shape;787;p62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788" name="Google Shape;788;p62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62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62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62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62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62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62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62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796" name="Google Shape;796;p62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62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62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62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62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62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62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803" name="Google Shape;803;p62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62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62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62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7" name="Google Shape;807;p62"/>
          <p:cNvSpPr/>
          <p:nvPr/>
        </p:nvSpPr>
        <p:spPr>
          <a:xfrm>
            <a:off x="2614399" y="151574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8" name="Google Shape;808;p62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809" name="Google Shape;809;p62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62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" name="Google Shape;811;p62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812" name="Google Shape;812;p62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62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62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62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62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" name="Google Shape;817;p62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818" name="Google Shape;818;p62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62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62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821" name="Google Shape;821;p62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62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62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62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62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62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62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62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829" name="Google Shape;829;p62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62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62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62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62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" name="Google Shape;834;p62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835" name="Google Shape;835;p62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62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62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62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62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62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62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62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" name="Google Shape;843;p62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844" name="Google Shape;844;p6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62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62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62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" name="Google Shape;848;p62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849" name="Google Shape;849;p62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62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62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62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" name="Google Shape;853;p62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854" name="Google Shape;854;p62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62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62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62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62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859" name="Google Shape;859;p62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62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62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862" name="Google Shape;862;p62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62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4" name="Google Shape;864;p62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865" name="Google Shape;865;p62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62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62"/>
          <p:cNvSpPr/>
          <p:nvPr/>
        </p:nvSpPr>
        <p:spPr>
          <a:xfrm>
            <a:off x="4317611" y="2080241"/>
            <a:ext cx="320378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8" name="Google Shape;868;p62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869" name="Google Shape;869;p6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6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" name="Google Shape;871;p62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872" name="Google Shape;872;p62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62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62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62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62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62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62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62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0" name="Google Shape;880;p62"/>
          <p:cNvSpPr/>
          <p:nvPr/>
        </p:nvSpPr>
        <p:spPr>
          <a:xfrm>
            <a:off x="1484913" y="2598660"/>
            <a:ext cx="335738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62"/>
          <p:cNvSpPr/>
          <p:nvPr/>
        </p:nvSpPr>
        <p:spPr>
          <a:xfrm>
            <a:off x="963405" y="2598660"/>
            <a:ext cx="248746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2" name="Google Shape;882;p62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883" name="Google Shape;883;p62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62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5" name="Google Shape;885;p62"/>
          <p:cNvSpPr/>
          <p:nvPr/>
        </p:nvSpPr>
        <p:spPr>
          <a:xfrm>
            <a:off x="3734681" y="2636022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6" name="Google Shape;886;p62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887" name="Google Shape;887;p62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62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" name="Google Shape;889;p62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890" name="Google Shape;890;p6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6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6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6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62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895" name="Google Shape;895;p62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62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62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8" name="Google Shape;898;p62"/>
          <p:cNvSpPr/>
          <p:nvPr/>
        </p:nvSpPr>
        <p:spPr>
          <a:xfrm>
            <a:off x="4907686" y="2619652"/>
            <a:ext cx="270221" cy="3889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9" name="Google Shape;899;p62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900" name="Google Shape;900;p62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62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62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62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62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62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62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907" name="Google Shape;907;p62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62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62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62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62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62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62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62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62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" name="Google Shape;916;p62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917" name="Google Shape;917;p62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62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62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0" name="Google Shape;920;p62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921" name="Google Shape;921;p62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62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62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" name="Google Shape;924;p62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925" name="Google Shape;925;p62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62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62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62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62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0" name="Google Shape;930;p62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931" name="Google Shape;931;p62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62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3" name="Google Shape;933;p62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934" name="Google Shape;934;p62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62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62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62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62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62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62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1" name="Google Shape;941;p62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942" name="Google Shape;942;p62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62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62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62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62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62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8" name="Google Shape;948;p62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949" name="Google Shape;949;p62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62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1" name="Google Shape;951;p62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952" name="Google Shape;952;p62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62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62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62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6" name="Google Shape;956;p62"/>
          <p:cNvSpPr/>
          <p:nvPr/>
        </p:nvSpPr>
        <p:spPr>
          <a:xfrm>
            <a:off x="886643" y="383052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62"/>
          <p:cNvSpPr/>
          <p:nvPr/>
        </p:nvSpPr>
        <p:spPr>
          <a:xfrm>
            <a:off x="3177366" y="3773703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62"/>
          <p:cNvSpPr/>
          <p:nvPr/>
        </p:nvSpPr>
        <p:spPr>
          <a:xfrm>
            <a:off x="2612361" y="3795199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62"/>
          <p:cNvSpPr/>
          <p:nvPr/>
        </p:nvSpPr>
        <p:spPr>
          <a:xfrm>
            <a:off x="3740838" y="3772169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0" name="Google Shape;960;p62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961" name="Google Shape;961;p62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62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62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62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62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62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62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62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" name="Google Shape;969;p62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970" name="Google Shape;970;p62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62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2" name="Google Shape;972;p62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973" name="Google Shape;973;p62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2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62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62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62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62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" name="Google Shape;979;p62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980" name="Google Shape;980;p62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62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62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62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62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62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62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7" name="Google Shape;987;p62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988" name="Google Shape;988;p62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62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62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1" name="Google Shape;991;p62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992" name="Google Shape;992;p62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62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62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62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62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62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8" name="Google Shape;998;p62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999" name="Google Shape;999;p62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62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62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2" name="Google Shape;1002;p62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1003" name="Google Shape;1003;p62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62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62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6" name="Google Shape;1006;p62"/>
          <p:cNvGrpSpPr/>
          <p:nvPr/>
        </p:nvGrpSpPr>
        <p:grpSpPr>
          <a:xfrm>
            <a:off x="5461718" y="4356472"/>
            <a:ext cx="290183" cy="333678"/>
            <a:chOff x="6673500" y="5031175"/>
            <a:chExt cx="345250" cy="397000"/>
          </a:xfrm>
        </p:grpSpPr>
        <p:sp>
          <p:nvSpPr>
            <p:cNvPr id="1007" name="Google Shape;1007;p62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62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62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62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62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2" name="Google Shape;1012;p62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1013" name="Google Shape;1013;p62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62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62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62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62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62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62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0" name="Google Shape;1040;p62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1041" name="Google Shape;1041;p62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62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62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62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62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62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62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62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62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62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62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62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62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62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62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62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62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62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62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62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62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62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4" name="Google Shape;1064;p62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1065" name="Google Shape;1065;p62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62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62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62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62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62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62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62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62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62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62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62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62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62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9" name="Google Shape;1079;p62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1080" name="Google Shape;1080;p62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62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62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" name="Google Shape;1083;p62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1084" name="Google Shape;1084;p62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62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62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62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62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62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0" name="Google Shape;1090;p62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1091" name="Google Shape;1091;p6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6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6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6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6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6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6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6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62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1100" name="Google Shape;1100;p62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62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62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3" name="Google Shape;1103;p62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1104" name="Google Shape;1104;p62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62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62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62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62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62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1110" name="Google Shape;1110;p62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62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62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62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62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62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62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62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1118" name="Google Shape;1118;p62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62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62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62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62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62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4" name="Google Shape;1124;p62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1125" name="Google Shape;1125;p62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62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62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62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62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62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62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62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62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4" name="Google Shape;1134;p62"/>
          <p:cNvGrpSpPr/>
          <p:nvPr/>
        </p:nvGrpSpPr>
        <p:grpSpPr>
          <a:xfrm>
            <a:off x="4251419" y="4291985"/>
            <a:ext cx="452420" cy="433992"/>
            <a:chOff x="5233525" y="4954450"/>
            <a:chExt cx="538275" cy="516350"/>
          </a:xfrm>
        </p:grpSpPr>
        <p:sp>
          <p:nvSpPr>
            <p:cNvPr id="1135" name="Google Shape;1135;p62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62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62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6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6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62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6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6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62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6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62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6" name="Google Shape;1146;p62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1147" name="Google Shape;1147;p62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62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62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62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62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2" name="Google Shape;1152;p62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1153" name="Google Shape;1153;p62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62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62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62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62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62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62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0" name="Google Shape;1160;p62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1161" name="Google Shape;1161;p62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62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3" name="Google Shape;1163;p62"/>
          <p:cNvGrpSpPr/>
          <p:nvPr/>
        </p:nvGrpSpPr>
        <p:grpSpPr>
          <a:xfrm>
            <a:off x="6359914" y="2509302"/>
            <a:ext cx="1079481" cy="1051467"/>
            <a:chOff x="5916675" y="927975"/>
            <a:chExt cx="516350" cy="502950"/>
          </a:xfrm>
        </p:grpSpPr>
        <p:sp>
          <p:nvSpPr>
            <p:cNvPr id="1164" name="Google Shape;1164;p62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62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6" name="Google Shape;1166;p62"/>
          <p:cNvGrpSpPr/>
          <p:nvPr/>
        </p:nvGrpSpPr>
        <p:grpSpPr>
          <a:xfrm>
            <a:off x="6360057" y="1803400"/>
            <a:ext cx="433992" cy="422729"/>
            <a:chOff x="5916675" y="927975"/>
            <a:chExt cx="516350" cy="502950"/>
          </a:xfrm>
        </p:grpSpPr>
        <p:sp>
          <p:nvSpPr>
            <p:cNvPr id="1167" name="Google Shape;1167;p62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62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9" name="Google Shape;1169;p62"/>
          <p:cNvSpPr/>
          <p:nvPr/>
        </p:nvSpPr>
        <p:spPr>
          <a:xfrm>
            <a:off x="7436055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p62"/>
          <p:cNvSpPr/>
          <p:nvPr/>
        </p:nvSpPr>
        <p:spPr>
          <a:xfrm>
            <a:off x="6552218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62"/>
          <p:cNvSpPr/>
          <p:nvPr/>
        </p:nvSpPr>
        <p:spPr>
          <a:xfrm>
            <a:off x="6837753" y="3097315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6FA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6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63"/>
          <p:cNvSpPr txBox="1"/>
          <p:nvPr/>
        </p:nvSpPr>
        <p:spPr>
          <a:xfrm>
            <a:off x="2773450" y="1150500"/>
            <a:ext cx="57825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Poppins Light"/>
                <a:ea typeface="Poppins Light"/>
                <a:cs typeface="Poppins Light"/>
                <a:sym typeface="Poppins Light"/>
              </a:rPr>
              <a:t>Now you can use any emoji as an icon!</a:t>
            </a: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Poppins Light"/>
                <a:ea typeface="Poppins Light"/>
                <a:cs typeface="Poppins Light"/>
                <a:sym typeface="Poppins Light"/>
              </a:rPr>
              <a:t>And of course it resizes without losing quality and you can change the color.</a:t>
            </a: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 Light"/>
                <a:ea typeface="Poppins Light"/>
                <a:cs typeface="Poppins Light"/>
                <a:sym typeface="Poppins Light"/>
              </a:rPr>
              <a:t>How? Follow Google instructions </a:t>
            </a:r>
            <a:r>
              <a:rPr lang="en" sz="1200" u="sng">
                <a:latin typeface="Poppins Light"/>
                <a:ea typeface="Poppins Light"/>
                <a:cs typeface="Poppins Light"/>
                <a:sym typeface="Poppins Light"/>
                <a:hlinkClick r:id="rId3"/>
              </a:rPr>
              <a:t>https://twitter.com/googledocs/status/730087240156643328</a:t>
            </a: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178" name="Google Shape;1178;p63"/>
          <p:cNvSpPr txBox="1"/>
          <p:nvPr/>
        </p:nvSpPr>
        <p:spPr>
          <a:xfrm>
            <a:off x="1417700" y="2610475"/>
            <a:ext cx="7138200" cy="20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Poppins Light"/>
                <a:ea typeface="Poppins Light"/>
                <a:cs typeface="Poppins Light"/>
                <a:sym typeface="Poppins Light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  <a:latin typeface="Poppins Light"/>
                <a:ea typeface="Poppins Light"/>
                <a:cs typeface="Poppins Light"/>
                <a:sym typeface="Poppins Light"/>
              </a:rPr>
              <a:t> and many more...</a:t>
            </a:r>
            <a:endParaRPr sz="2400">
              <a:solidFill>
                <a:srgbClr val="FFFFFF"/>
              </a:solidFill>
              <a:highlight>
                <a:srgbClr val="000000"/>
              </a:highlight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179" name="Google Shape;1179;p63"/>
          <p:cNvSpPr txBox="1"/>
          <p:nvPr/>
        </p:nvSpPr>
        <p:spPr>
          <a:xfrm>
            <a:off x="1258575" y="1092646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F1C232"/>
                </a:solidFill>
                <a:latin typeface="Poppins Light"/>
                <a:ea typeface="Poppins Light"/>
                <a:cs typeface="Poppins Light"/>
                <a:sym typeface="Poppins Light"/>
              </a:rPr>
              <a:t>😉</a:t>
            </a:r>
            <a:endParaRPr sz="9600">
              <a:solidFill>
                <a:srgbClr val="F1C23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180" name="Google Shape;1180;p6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6</a:t>
            </a:fld>
            <a:endParaRPr/>
          </a:p>
        </p:txBody>
      </p:sp>
      <p:grpSp>
        <p:nvGrpSpPr>
          <p:cNvPr id="180" name="Google Shape;180;p17"/>
          <p:cNvGrpSpPr/>
          <p:nvPr/>
        </p:nvGrpSpPr>
        <p:grpSpPr>
          <a:xfrm>
            <a:off x="6451459" y="3663368"/>
            <a:ext cx="342882" cy="350068"/>
            <a:chOff x="3951850" y="2985350"/>
            <a:chExt cx="407950" cy="416500"/>
          </a:xfrm>
        </p:grpSpPr>
        <p:sp>
          <p:nvSpPr>
            <p:cNvPr id="181" name="Google Shape;181;p1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0F8C022-5548-4AF8-8315-118E13239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34" y="1387993"/>
            <a:ext cx="4070850" cy="2509265"/>
          </a:xfrm>
          <a:prstGeom prst="rect">
            <a:avLst/>
          </a:prstGeom>
        </p:spPr>
      </p:pic>
      <p:sp>
        <p:nvSpPr>
          <p:cNvPr id="28" name="Google Shape;168;p17">
            <a:extLst>
              <a:ext uri="{FF2B5EF4-FFF2-40B4-BE49-F238E27FC236}">
                <a16:creationId xmlns:a16="http://schemas.microsoft.com/office/drawing/2014/main" id="{79344D4A-60F5-495C-9CDB-F6C6B33223EC}"/>
              </a:ext>
            </a:extLst>
          </p:cNvPr>
          <p:cNvSpPr txBox="1">
            <a:spLocks/>
          </p:cNvSpPr>
          <p:nvPr/>
        </p:nvSpPr>
        <p:spPr>
          <a:xfrm>
            <a:off x="142875" y="260060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/>
              <a:t>Attract Masses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99EFC3-0465-4CD1-A7E0-C2AFEC236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311" y="0"/>
            <a:ext cx="2902689" cy="439387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26BF84D-705B-4F15-BE0F-C5498446E1E5}"/>
              </a:ext>
            </a:extLst>
          </p:cNvPr>
          <p:cNvSpPr/>
          <p:nvPr/>
        </p:nvSpPr>
        <p:spPr>
          <a:xfrm>
            <a:off x="38100" y="4568848"/>
            <a:ext cx="64821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dirty="0">
                <a:hlinkClick r:id="rId5"/>
              </a:rPr>
              <a:t>https://www.stonetemple.com/mobile-vs-desktop-usage-mobile-grows-but-desktop-still-a-big-player-in-2017/</a:t>
            </a:r>
            <a:r>
              <a:rPr lang="en-US" dirty="0"/>
              <a:t> [2] References.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9"/>
          <p:cNvSpPr txBox="1">
            <a:spLocks noGrp="1"/>
          </p:cNvSpPr>
          <p:nvPr>
            <p:ph type="title"/>
          </p:nvPr>
        </p:nvSpPr>
        <p:spPr>
          <a:xfrm>
            <a:off x="203212" y="214790"/>
            <a:ext cx="3113100" cy="6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Creativity Limitations</a:t>
            </a:r>
            <a:endParaRPr dirty="0"/>
          </a:p>
        </p:txBody>
      </p:sp>
      <p:sp>
        <p:nvSpPr>
          <p:cNvPr id="573" name="Google Shape;573;p4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856BA3-1627-4863-A8DB-1DD179E7C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12" y="1602100"/>
            <a:ext cx="6619875" cy="28003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145B93-AD5B-47B5-BA60-F6DD1EBDAFB5}"/>
              </a:ext>
            </a:extLst>
          </p:cNvPr>
          <p:cNvSpPr/>
          <p:nvPr/>
        </p:nvSpPr>
        <p:spPr>
          <a:xfrm>
            <a:off x="152525" y="4576450"/>
            <a:ext cx="84033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https://medium.com/@sarahelson81/how-to-make-a-cross-browser-compatible-website-40796eaeda05</a:t>
            </a:r>
            <a:endParaRPr lang="en-US" dirty="0"/>
          </a:p>
          <a:p>
            <a:r>
              <a:rPr lang="en-US" dirty="0"/>
              <a:t>[4] References.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75C0DD-8F74-416D-9F3B-0BF30F17C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662" y="34305"/>
            <a:ext cx="2247900" cy="32289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90CE34-6224-48E7-B4B0-403A21EBD398}"/>
              </a:ext>
            </a:extLst>
          </p:cNvPr>
          <p:cNvSpPr/>
          <p:nvPr/>
        </p:nvSpPr>
        <p:spPr>
          <a:xfrm>
            <a:off x="6852050" y="3284230"/>
            <a:ext cx="22479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https://en.wikipedia.org/wiki/Usage_share_of_web_browsers</a:t>
            </a:r>
            <a:endParaRPr lang="en-US" dirty="0"/>
          </a:p>
          <a:p>
            <a:r>
              <a:rPr lang="en-US" dirty="0"/>
              <a:t>[5] References.</a:t>
            </a:r>
          </a:p>
        </p:txBody>
      </p:sp>
    </p:spTree>
    <p:extLst>
      <p:ext uri="{BB962C8B-B14F-4D97-AF65-F5344CB8AC3E}">
        <p14:creationId xmlns:p14="http://schemas.microsoft.com/office/powerpoint/2010/main" val="3455679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2" grpId="0"/>
      <p:bldP spid="4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nimation to Improve Mobile App User Experience: Action">
            <a:extLst>
              <a:ext uri="{FF2B5EF4-FFF2-40B4-BE49-F238E27FC236}">
                <a16:creationId xmlns:a16="http://schemas.microsoft.com/office/drawing/2014/main" id="{A29CB64E-E4B1-4D42-8E82-C74C2DF657D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433" y="1531288"/>
            <a:ext cx="4757842" cy="356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2" name="Google Shape;572;p49"/>
          <p:cNvSpPr txBox="1">
            <a:spLocks noGrp="1"/>
          </p:cNvSpPr>
          <p:nvPr>
            <p:ph type="title"/>
          </p:nvPr>
        </p:nvSpPr>
        <p:spPr>
          <a:xfrm>
            <a:off x="203212" y="214790"/>
            <a:ext cx="3113100" cy="6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Creativity Limitations</a:t>
            </a:r>
            <a:endParaRPr dirty="0"/>
          </a:p>
        </p:txBody>
      </p:sp>
      <p:sp>
        <p:nvSpPr>
          <p:cNvPr id="573" name="Google Shape;573;p4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145B93-AD5B-47B5-BA60-F6DD1EBDAFB5}"/>
              </a:ext>
            </a:extLst>
          </p:cNvPr>
          <p:cNvSpPr/>
          <p:nvPr/>
        </p:nvSpPr>
        <p:spPr>
          <a:xfrm>
            <a:off x="152525" y="4576450"/>
            <a:ext cx="84033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hlinkClick r:id="rId4"/>
              </a:rPr>
              <a:t>https://www.shopify.com.au/partners/blog/using-animation-to-improve-mobile-app-user-experience</a:t>
            </a:r>
            <a:endParaRPr lang="en-US" dirty="0"/>
          </a:p>
          <a:p>
            <a:r>
              <a:rPr lang="en-US" dirty="0"/>
              <a:t>[6] References.</a:t>
            </a:r>
          </a:p>
        </p:txBody>
      </p:sp>
      <p:pic>
        <p:nvPicPr>
          <p:cNvPr id="1026" name="Picture 2" descr="Animation to Improve Mobile App User Experience: Functional Change">
            <a:extLst>
              <a:ext uri="{FF2B5EF4-FFF2-40B4-BE49-F238E27FC236}">
                <a16:creationId xmlns:a16="http://schemas.microsoft.com/office/drawing/2014/main" id="{B242EE70-CBDF-44A8-8380-9C70F29BA6A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7" y="0"/>
            <a:ext cx="5254613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imation to Improve Mobile App User Experience: Indicators">
            <a:extLst>
              <a:ext uri="{FF2B5EF4-FFF2-40B4-BE49-F238E27FC236}">
                <a16:creationId xmlns:a16="http://schemas.microsoft.com/office/drawing/2014/main" id="{A82BA14B-92CA-4371-9C4E-364298A9BF6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" y="1759590"/>
            <a:ext cx="33020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31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6AD02E-9410-4C7D-A9FA-6B12C9A93164}"/>
              </a:ext>
            </a:extLst>
          </p:cNvPr>
          <p:cNvSpPr/>
          <p:nvPr/>
        </p:nvSpPr>
        <p:spPr>
          <a:xfrm>
            <a:off x="3460862" y="3792921"/>
            <a:ext cx="1168288" cy="1015865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99592F-3723-483E-9C15-1A1B843B5DC4}"/>
              </a:ext>
            </a:extLst>
          </p:cNvPr>
          <p:cNvSpPr/>
          <p:nvPr/>
        </p:nvSpPr>
        <p:spPr>
          <a:xfrm>
            <a:off x="3460862" y="5221002"/>
            <a:ext cx="1168288" cy="1015865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5" name="Google Shape;665;p57"/>
          <p:cNvSpPr txBox="1">
            <a:spLocks noGrp="1"/>
          </p:cNvSpPr>
          <p:nvPr>
            <p:ph type="body" idx="4294967295"/>
          </p:nvPr>
        </p:nvSpPr>
        <p:spPr>
          <a:xfrm>
            <a:off x="-19055" y="-1775542"/>
            <a:ext cx="3127013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b="1" dirty="0">
                <a:latin typeface="Poppins"/>
                <a:ea typeface="Poppins"/>
                <a:cs typeface="Poppins"/>
                <a:sym typeface="Poppins"/>
              </a:rPr>
              <a:t>Less Clarity</a:t>
            </a:r>
            <a:endParaRPr sz="3600" dirty="0"/>
          </a:p>
        </p:txBody>
      </p:sp>
      <p:sp>
        <p:nvSpPr>
          <p:cNvPr id="666" name="Google Shape;666;p57"/>
          <p:cNvSpPr/>
          <p:nvPr/>
        </p:nvSpPr>
        <p:spPr>
          <a:xfrm>
            <a:off x="313320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999999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67" name="Google Shape;667;p5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668" name="Google Shape;668;p57"/>
          <p:cNvGrpSpPr/>
          <p:nvPr/>
        </p:nvGrpSpPr>
        <p:grpSpPr>
          <a:xfrm>
            <a:off x="3074075" y="373572"/>
            <a:ext cx="2119546" cy="4396359"/>
            <a:chOff x="2547150" y="238125"/>
            <a:chExt cx="2525675" cy="5238750"/>
          </a:xfrm>
        </p:grpSpPr>
        <p:sp>
          <p:nvSpPr>
            <p:cNvPr id="669" name="Google Shape;669;p57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57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7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7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3" name="Google Shape;673;p57"/>
          <p:cNvSpPr txBox="1">
            <a:spLocks noGrp="1"/>
          </p:cNvSpPr>
          <p:nvPr>
            <p:ph type="body" idx="4294967295"/>
          </p:nvPr>
        </p:nvSpPr>
        <p:spPr>
          <a:xfrm>
            <a:off x="476547" y="390202"/>
            <a:ext cx="2728975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/>
              <a:t>Compact</a:t>
            </a: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/>
              <a:t>Less examples</a:t>
            </a: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/>
              <a:t>Hamburgers don’t help with sub-sections</a:t>
            </a: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/>
              <a:t>Scroll</a:t>
            </a:r>
            <a:endParaRPr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258557-E622-4D84-B05B-0F4B170AEFED}"/>
              </a:ext>
            </a:extLst>
          </p:cNvPr>
          <p:cNvSpPr/>
          <p:nvPr/>
        </p:nvSpPr>
        <p:spPr>
          <a:xfrm>
            <a:off x="3460862" y="936759"/>
            <a:ext cx="1168288" cy="1015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C9F077-9839-4314-AFDC-67F9A97410D7}"/>
              </a:ext>
            </a:extLst>
          </p:cNvPr>
          <p:cNvSpPr/>
          <p:nvPr/>
        </p:nvSpPr>
        <p:spPr>
          <a:xfrm>
            <a:off x="3460862" y="2364840"/>
            <a:ext cx="1168288" cy="1015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F8ADCF-AF75-48E7-9230-251FF09D16F8}"/>
              </a:ext>
            </a:extLst>
          </p:cNvPr>
          <p:cNvSpPr/>
          <p:nvPr/>
        </p:nvSpPr>
        <p:spPr>
          <a:xfrm>
            <a:off x="4924860" y="936759"/>
            <a:ext cx="140905" cy="10158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2B8361-97C1-440B-8CA5-4772792208A9}"/>
              </a:ext>
            </a:extLst>
          </p:cNvPr>
          <p:cNvSpPr/>
          <p:nvPr/>
        </p:nvSpPr>
        <p:spPr>
          <a:xfrm>
            <a:off x="3359587" y="4784725"/>
            <a:ext cx="1355288" cy="358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72542F0-216F-4DC9-81B4-F08F0FC1BC6D}"/>
              </a:ext>
            </a:extLst>
          </p:cNvPr>
          <p:cNvSpPr/>
          <p:nvPr/>
        </p:nvSpPr>
        <p:spPr>
          <a:xfrm>
            <a:off x="3133200" y="-6867"/>
            <a:ext cx="1932565" cy="358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BB9218-ECBE-4759-99AA-97BEB3549FB8}"/>
              </a:ext>
            </a:extLst>
          </p:cNvPr>
          <p:cNvSpPr/>
          <p:nvPr/>
        </p:nvSpPr>
        <p:spPr>
          <a:xfrm>
            <a:off x="3319590" y="380297"/>
            <a:ext cx="1605269" cy="3838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CAA8806-A736-4FA3-9BF4-FCEF46267919}"/>
              </a:ext>
            </a:extLst>
          </p:cNvPr>
          <p:cNvSpPr/>
          <p:nvPr/>
        </p:nvSpPr>
        <p:spPr>
          <a:xfrm>
            <a:off x="666749" y="4808225"/>
            <a:ext cx="73628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https://readwrite.com/2011/05/05/5-pros-and-cons-to-the-mobile-desktop/</a:t>
            </a:r>
            <a:r>
              <a:rPr lang="en-US" dirty="0"/>
              <a:t> [3] References.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91A963-E0BA-43D6-A3F6-35FF6CD72F67}"/>
              </a:ext>
            </a:extLst>
          </p:cNvPr>
          <p:cNvGrpSpPr/>
          <p:nvPr/>
        </p:nvGrpSpPr>
        <p:grpSpPr>
          <a:xfrm>
            <a:off x="5527287" y="1222806"/>
            <a:ext cx="3326465" cy="2589691"/>
            <a:chOff x="5527287" y="1222806"/>
            <a:chExt cx="3326465" cy="2589691"/>
          </a:xfrm>
        </p:grpSpPr>
        <p:sp>
          <p:nvSpPr>
            <p:cNvPr id="21" name="Google Shape;691;p59">
              <a:extLst>
                <a:ext uri="{FF2B5EF4-FFF2-40B4-BE49-F238E27FC236}">
                  <a16:creationId xmlns:a16="http://schemas.microsoft.com/office/drawing/2014/main" id="{0D6C1EF8-E6E5-4017-9F5A-1FC64D6AEFCB}"/>
                </a:ext>
              </a:extLst>
            </p:cNvPr>
            <p:cNvSpPr/>
            <p:nvPr/>
          </p:nvSpPr>
          <p:spPr>
            <a:xfrm>
              <a:off x="5527287" y="1222806"/>
              <a:ext cx="3326465" cy="2589691"/>
            </a:xfrm>
            <a:custGeom>
              <a:avLst/>
              <a:gdLst/>
              <a:ahLst/>
              <a:cxnLst/>
              <a:rect l="l" t="t" r="r" b="b"/>
              <a:pathLst>
                <a:path w="143434" h="111665" extrusionOk="0">
                  <a:moveTo>
                    <a:pt x="71751" y="2308"/>
                  </a:moveTo>
                  <a:lnTo>
                    <a:pt x="71887" y="2376"/>
                  </a:lnTo>
                  <a:lnTo>
                    <a:pt x="72091" y="2444"/>
                  </a:lnTo>
                  <a:lnTo>
                    <a:pt x="72159" y="2647"/>
                  </a:lnTo>
                  <a:lnTo>
                    <a:pt x="72226" y="2783"/>
                  </a:lnTo>
                  <a:lnTo>
                    <a:pt x="72159" y="2987"/>
                  </a:lnTo>
                  <a:lnTo>
                    <a:pt x="72091" y="3190"/>
                  </a:lnTo>
                  <a:lnTo>
                    <a:pt x="71887" y="3258"/>
                  </a:lnTo>
                  <a:lnTo>
                    <a:pt x="71751" y="3326"/>
                  </a:lnTo>
                  <a:lnTo>
                    <a:pt x="71548" y="3258"/>
                  </a:lnTo>
                  <a:lnTo>
                    <a:pt x="71344" y="3190"/>
                  </a:lnTo>
                  <a:lnTo>
                    <a:pt x="71276" y="2987"/>
                  </a:lnTo>
                  <a:lnTo>
                    <a:pt x="71208" y="2783"/>
                  </a:lnTo>
                  <a:lnTo>
                    <a:pt x="71276" y="2647"/>
                  </a:lnTo>
                  <a:lnTo>
                    <a:pt x="71344" y="2444"/>
                  </a:lnTo>
                  <a:lnTo>
                    <a:pt x="71548" y="2376"/>
                  </a:lnTo>
                  <a:lnTo>
                    <a:pt x="71751" y="2308"/>
                  </a:lnTo>
                  <a:close/>
                  <a:moveTo>
                    <a:pt x="137528" y="5906"/>
                  </a:moveTo>
                  <a:lnTo>
                    <a:pt x="137596" y="5974"/>
                  </a:lnTo>
                  <a:lnTo>
                    <a:pt x="137596" y="89604"/>
                  </a:lnTo>
                  <a:lnTo>
                    <a:pt x="5906" y="89604"/>
                  </a:lnTo>
                  <a:lnTo>
                    <a:pt x="5906" y="5974"/>
                  </a:lnTo>
                  <a:lnTo>
                    <a:pt x="5906" y="5906"/>
                  </a:lnTo>
                  <a:close/>
                  <a:moveTo>
                    <a:pt x="3530" y="0"/>
                  </a:moveTo>
                  <a:lnTo>
                    <a:pt x="3191" y="68"/>
                  </a:lnTo>
                  <a:lnTo>
                    <a:pt x="2444" y="339"/>
                  </a:lnTo>
                  <a:lnTo>
                    <a:pt x="1766" y="679"/>
                  </a:lnTo>
                  <a:lnTo>
                    <a:pt x="1155" y="1154"/>
                  </a:lnTo>
                  <a:lnTo>
                    <a:pt x="679" y="1765"/>
                  </a:lnTo>
                  <a:lnTo>
                    <a:pt x="272" y="2444"/>
                  </a:lnTo>
                  <a:lnTo>
                    <a:pt x="69" y="3190"/>
                  </a:lnTo>
                  <a:lnTo>
                    <a:pt x="1" y="3598"/>
                  </a:lnTo>
                  <a:lnTo>
                    <a:pt x="1" y="4005"/>
                  </a:lnTo>
                  <a:lnTo>
                    <a:pt x="1" y="91572"/>
                  </a:lnTo>
                  <a:lnTo>
                    <a:pt x="1" y="91979"/>
                  </a:lnTo>
                  <a:lnTo>
                    <a:pt x="69" y="92319"/>
                  </a:lnTo>
                  <a:lnTo>
                    <a:pt x="272" y="93065"/>
                  </a:lnTo>
                  <a:lnTo>
                    <a:pt x="679" y="93744"/>
                  </a:lnTo>
                  <a:lnTo>
                    <a:pt x="1155" y="94355"/>
                  </a:lnTo>
                  <a:lnTo>
                    <a:pt x="1766" y="94830"/>
                  </a:lnTo>
                  <a:lnTo>
                    <a:pt x="2444" y="95238"/>
                  </a:lnTo>
                  <a:lnTo>
                    <a:pt x="3191" y="95441"/>
                  </a:lnTo>
                  <a:lnTo>
                    <a:pt x="3530" y="95509"/>
                  </a:lnTo>
                  <a:lnTo>
                    <a:pt x="139904" y="95509"/>
                  </a:lnTo>
                  <a:lnTo>
                    <a:pt x="140311" y="95441"/>
                  </a:lnTo>
                  <a:lnTo>
                    <a:pt x="141058" y="95238"/>
                  </a:lnTo>
                  <a:lnTo>
                    <a:pt x="141737" y="94830"/>
                  </a:lnTo>
                  <a:lnTo>
                    <a:pt x="142280" y="94355"/>
                  </a:lnTo>
                  <a:lnTo>
                    <a:pt x="142755" y="93744"/>
                  </a:lnTo>
                  <a:lnTo>
                    <a:pt x="143162" y="93065"/>
                  </a:lnTo>
                  <a:lnTo>
                    <a:pt x="143366" y="92319"/>
                  </a:lnTo>
                  <a:lnTo>
                    <a:pt x="143434" y="91979"/>
                  </a:lnTo>
                  <a:lnTo>
                    <a:pt x="143434" y="91572"/>
                  </a:lnTo>
                  <a:lnTo>
                    <a:pt x="143434" y="4005"/>
                  </a:lnTo>
                  <a:lnTo>
                    <a:pt x="143434" y="3598"/>
                  </a:lnTo>
                  <a:lnTo>
                    <a:pt x="143366" y="3190"/>
                  </a:lnTo>
                  <a:lnTo>
                    <a:pt x="143162" y="2444"/>
                  </a:lnTo>
                  <a:lnTo>
                    <a:pt x="142755" y="1765"/>
                  </a:lnTo>
                  <a:lnTo>
                    <a:pt x="142280" y="1154"/>
                  </a:lnTo>
                  <a:lnTo>
                    <a:pt x="141737" y="679"/>
                  </a:lnTo>
                  <a:lnTo>
                    <a:pt x="141058" y="339"/>
                  </a:lnTo>
                  <a:lnTo>
                    <a:pt x="140311" y="68"/>
                  </a:lnTo>
                  <a:lnTo>
                    <a:pt x="139904" y="0"/>
                  </a:lnTo>
                  <a:close/>
                  <a:moveTo>
                    <a:pt x="55324" y="95713"/>
                  </a:moveTo>
                  <a:lnTo>
                    <a:pt x="55052" y="98971"/>
                  </a:lnTo>
                  <a:lnTo>
                    <a:pt x="54713" y="102297"/>
                  </a:lnTo>
                  <a:lnTo>
                    <a:pt x="54374" y="105284"/>
                  </a:lnTo>
                  <a:lnTo>
                    <a:pt x="53966" y="107388"/>
                  </a:lnTo>
                  <a:lnTo>
                    <a:pt x="53763" y="108203"/>
                  </a:lnTo>
                  <a:lnTo>
                    <a:pt x="53627" y="108746"/>
                  </a:lnTo>
                  <a:lnTo>
                    <a:pt x="53423" y="109153"/>
                  </a:lnTo>
                  <a:lnTo>
                    <a:pt x="53220" y="109357"/>
                  </a:lnTo>
                  <a:lnTo>
                    <a:pt x="52677" y="109493"/>
                  </a:lnTo>
                  <a:lnTo>
                    <a:pt x="51794" y="109696"/>
                  </a:lnTo>
                  <a:lnTo>
                    <a:pt x="49690" y="110036"/>
                  </a:lnTo>
                  <a:lnTo>
                    <a:pt x="48061" y="110307"/>
                  </a:lnTo>
                  <a:lnTo>
                    <a:pt x="47450" y="110443"/>
                  </a:lnTo>
                  <a:lnTo>
                    <a:pt x="47110" y="110511"/>
                  </a:lnTo>
                  <a:lnTo>
                    <a:pt x="47042" y="110579"/>
                  </a:lnTo>
                  <a:lnTo>
                    <a:pt x="47042" y="110783"/>
                  </a:lnTo>
                  <a:lnTo>
                    <a:pt x="47110" y="110850"/>
                  </a:lnTo>
                  <a:lnTo>
                    <a:pt x="47585" y="110918"/>
                  </a:lnTo>
                  <a:lnTo>
                    <a:pt x="48400" y="110986"/>
                  </a:lnTo>
                  <a:lnTo>
                    <a:pt x="51387" y="111054"/>
                  </a:lnTo>
                  <a:lnTo>
                    <a:pt x="56071" y="111122"/>
                  </a:lnTo>
                  <a:lnTo>
                    <a:pt x="87092" y="111122"/>
                  </a:lnTo>
                  <a:lnTo>
                    <a:pt x="91708" y="111054"/>
                  </a:lnTo>
                  <a:lnTo>
                    <a:pt x="94695" y="110986"/>
                  </a:lnTo>
                  <a:lnTo>
                    <a:pt x="95578" y="110918"/>
                  </a:lnTo>
                  <a:lnTo>
                    <a:pt x="96053" y="110850"/>
                  </a:lnTo>
                  <a:lnTo>
                    <a:pt x="96121" y="110783"/>
                  </a:lnTo>
                  <a:lnTo>
                    <a:pt x="96121" y="110579"/>
                  </a:lnTo>
                  <a:lnTo>
                    <a:pt x="96053" y="110511"/>
                  </a:lnTo>
                  <a:lnTo>
                    <a:pt x="95713" y="110443"/>
                  </a:lnTo>
                  <a:lnTo>
                    <a:pt x="95102" y="110307"/>
                  </a:lnTo>
                  <a:lnTo>
                    <a:pt x="93473" y="110036"/>
                  </a:lnTo>
                  <a:lnTo>
                    <a:pt x="91369" y="109696"/>
                  </a:lnTo>
                  <a:lnTo>
                    <a:pt x="90487" y="109493"/>
                  </a:lnTo>
                  <a:lnTo>
                    <a:pt x="89943" y="109357"/>
                  </a:lnTo>
                  <a:lnTo>
                    <a:pt x="89740" y="109153"/>
                  </a:lnTo>
                  <a:lnTo>
                    <a:pt x="89536" y="108746"/>
                  </a:lnTo>
                  <a:lnTo>
                    <a:pt x="89333" y="108203"/>
                  </a:lnTo>
                  <a:lnTo>
                    <a:pt x="89197" y="107388"/>
                  </a:lnTo>
                  <a:lnTo>
                    <a:pt x="88789" y="105284"/>
                  </a:lnTo>
                  <a:lnTo>
                    <a:pt x="88382" y="102297"/>
                  </a:lnTo>
                  <a:lnTo>
                    <a:pt x="88043" y="98971"/>
                  </a:lnTo>
                  <a:lnTo>
                    <a:pt x="87839" y="95713"/>
                  </a:lnTo>
                  <a:close/>
                  <a:moveTo>
                    <a:pt x="47450" y="111054"/>
                  </a:moveTo>
                  <a:lnTo>
                    <a:pt x="47450" y="111122"/>
                  </a:lnTo>
                  <a:lnTo>
                    <a:pt x="47450" y="111393"/>
                  </a:lnTo>
                  <a:lnTo>
                    <a:pt x="47518" y="111461"/>
                  </a:lnTo>
                  <a:lnTo>
                    <a:pt x="48807" y="111529"/>
                  </a:lnTo>
                  <a:lnTo>
                    <a:pt x="52473" y="111597"/>
                  </a:lnTo>
                  <a:lnTo>
                    <a:pt x="62384" y="111665"/>
                  </a:lnTo>
                  <a:lnTo>
                    <a:pt x="80779" y="111665"/>
                  </a:lnTo>
                  <a:lnTo>
                    <a:pt x="90622" y="111597"/>
                  </a:lnTo>
                  <a:lnTo>
                    <a:pt x="94356" y="111529"/>
                  </a:lnTo>
                  <a:lnTo>
                    <a:pt x="95646" y="111461"/>
                  </a:lnTo>
                  <a:lnTo>
                    <a:pt x="95713" y="111393"/>
                  </a:lnTo>
                  <a:lnTo>
                    <a:pt x="95713" y="111122"/>
                  </a:lnTo>
                  <a:lnTo>
                    <a:pt x="95646" y="111054"/>
                  </a:lnTo>
                  <a:lnTo>
                    <a:pt x="94084" y="111122"/>
                  </a:lnTo>
                  <a:lnTo>
                    <a:pt x="91233" y="111190"/>
                  </a:lnTo>
                  <a:lnTo>
                    <a:pt x="80847" y="111258"/>
                  </a:lnTo>
                  <a:lnTo>
                    <a:pt x="62316" y="111258"/>
                  </a:lnTo>
                  <a:lnTo>
                    <a:pt x="51930" y="111190"/>
                  </a:lnTo>
                  <a:lnTo>
                    <a:pt x="49079" y="111122"/>
                  </a:lnTo>
                  <a:lnTo>
                    <a:pt x="47518" y="1110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5A2BF68-5CC0-45F1-AFB0-76DF5D2F2883}"/>
                </a:ext>
              </a:extLst>
            </p:cNvPr>
            <p:cNvSpPr/>
            <p:nvPr/>
          </p:nvSpPr>
          <p:spPr>
            <a:xfrm>
              <a:off x="7032519" y="1456951"/>
              <a:ext cx="495602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7BED80-F3EF-41B9-97DF-0080A67C7C87}"/>
                </a:ext>
              </a:extLst>
            </p:cNvPr>
            <p:cNvSpPr/>
            <p:nvPr/>
          </p:nvSpPr>
          <p:spPr>
            <a:xfrm>
              <a:off x="6451052" y="1456952"/>
              <a:ext cx="495602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9DF1524-5C4A-4B1B-A504-FDCEFBBBA6CB}"/>
                </a:ext>
              </a:extLst>
            </p:cNvPr>
            <p:cNvSpPr/>
            <p:nvPr/>
          </p:nvSpPr>
          <p:spPr>
            <a:xfrm>
              <a:off x="7032519" y="1913120"/>
              <a:ext cx="495602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B06AEB3-A2C2-4855-B4D3-9AF834A16608}"/>
                </a:ext>
              </a:extLst>
            </p:cNvPr>
            <p:cNvSpPr/>
            <p:nvPr/>
          </p:nvSpPr>
          <p:spPr>
            <a:xfrm>
              <a:off x="6451052" y="1913120"/>
              <a:ext cx="495602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76454BC-D99F-48EB-8849-847CAD121C05}"/>
                </a:ext>
              </a:extLst>
            </p:cNvPr>
            <p:cNvSpPr/>
            <p:nvPr/>
          </p:nvSpPr>
          <p:spPr>
            <a:xfrm>
              <a:off x="6451052" y="2363760"/>
              <a:ext cx="495602" cy="307777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0EAB6-F043-4366-83F8-7BB9551C140C}"/>
                </a:ext>
              </a:extLst>
            </p:cNvPr>
            <p:cNvSpPr/>
            <p:nvPr/>
          </p:nvSpPr>
          <p:spPr>
            <a:xfrm>
              <a:off x="7032519" y="2363761"/>
              <a:ext cx="495602" cy="307777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B38889-8A9D-4633-8AE8-214F1A07AA28}"/>
                </a:ext>
              </a:extLst>
            </p:cNvPr>
            <p:cNvSpPr/>
            <p:nvPr/>
          </p:nvSpPr>
          <p:spPr>
            <a:xfrm>
              <a:off x="8620125" y="1456951"/>
              <a:ext cx="45719" cy="45616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DA1274-2A64-4D77-9F21-783A1D47F5A8}"/>
                </a:ext>
              </a:extLst>
            </p:cNvPr>
            <p:cNvSpPr/>
            <p:nvPr/>
          </p:nvSpPr>
          <p:spPr>
            <a:xfrm>
              <a:off x="5745865" y="1448735"/>
              <a:ext cx="495602" cy="16754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2E169F5-A3F1-4AE7-B5AB-BE509D7C3969}"/>
                </a:ext>
              </a:extLst>
            </p:cNvPr>
            <p:cNvSpPr/>
            <p:nvPr/>
          </p:nvSpPr>
          <p:spPr>
            <a:xfrm>
              <a:off x="5869725" y="1531940"/>
              <a:ext cx="254850" cy="9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29E582-6067-4AB2-AB73-F16070F89593}"/>
                </a:ext>
              </a:extLst>
            </p:cNvPr>
            <p:cNvSpPr/>
            <p:nvPr/>
          </p:nvSpPr>
          <p:spPr>
            <a:xfrm>
              <a:off x="5869725" y="1731965"/>
              <a:ext cx="254850" cy="9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D388C96-92B9-4940-8D7E-8602824F943B}"/>
                </a:ext>
              </a:extLst>
            </p:cNvPr>
            <p:cNvSpPr/>
            <p:nvPr/>
          </p:nvSpPr>
          <p:spPr>
            <a:xfrm>
              <a:off x="5869725" y="1931990"/>
              <a:ext cx="254850" cy="9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6BB9B48-2F2C-4387-9D98-B8CDA6190E09}"/>
                </a:ext>
              </a:extLst>
            </p:cNvPr>
            <p:cNvSpPr/>
            <p:nvPr/>
          </p:nvSpPr>
          <p:spPr>
            <a:xfrm>
              <a:off x="5869725" y="2132015"/>
              <a:ext cx="254850" cy="9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51E1AAC-D6A1-44E7-BC4E-471B871A8B12}"/>
                </a:ext>
              </a:extLst>
            </p:cNvPr>
            <p:cNvSpPr/>
            <p:nvPr/>
          </p:nvSpPr>
          <p:spPr>
            <a:xfrm>
              <a:off x="5869725" y="2332040"/>
              <a:ext cx="254850" cy="9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0320345-8CFB-4D80-9A6B-BC6F0B5D0886}"/>
                </a:ext>
              </a:extLst>
            </p:cNvPr>
            <p:cNvSpPr/>
            <p:nvPr/>
          </p:nvSpPr>
          <p:spPr>
            <a:xfrm>
              <a:off x="5869725" y="2532065"/>
              <a:ext cx="254850" cy="9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490B14D-B329-4DA4-87AC-26FE13E54F96}"/>
                </a:ext>
              </a:extLst>
            </p:cNvPr>
            <p:cNvSpPr/>
            <p:nvPr/>
          </p:nvSpPr>
          <p:spPr>
            <a:xfrm>
              <a:off x="5874354" y="2714016"/>
              <a:ext cx="254850" cy="9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697681D-EAE2-435F-AEC4-4E83E66DCBFC}"/>
                </a:ext>
              </a:extLst>
            </p:cNvPr>
            <p:cNvSpPr/>
            <p:nvPr/>
          </p:nvSpPr>
          <p:spPr>
            <a:xfrm>
              <a:off x="5874354" y="2914041"/>
              <a:ext cx="254850" cy="9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5235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4.19753E-6 L -5.55556E-7 0.25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19753E-6 L -1.11111E-6 -0.25 " pathEditMode="relative" rAng="0" ptsTypes="AA">
                                      <p:cBhvr>
                                        <p:cTn id="8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97531E-6 L -1.11111E-6 -0.25 " pathEditMode="relative" rAng="0" ptsTypes="AA">
                                      <p:cBhvr>
                                        <p:cTn id="10" dur="1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11111E-6 L -1.11111E-6 -0.25 " pathEditMode="relative" rAng="0" ptsTypes="AA">
                                      <p:cBhvr>
                                        <p:cTn id="12" dur="1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11111E-6 L -1.11111E-6 -0.25 " pathEditMode="relative" rAng="0" ptsTypes="AA">
                                      <p:cBhvr>
                                        <p:cTn id="14" dur="1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0"/>
                            </p:stCondLst>
                            <p:childTnLst>
                              <p:par>
                                <p:cTn id="2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" grpId="0" animBg="1"/>
      <p:bldP spid="13" grpId="0" animBg="1"/>
      <p:bldP spid="14" grpId="0" animBg="1"/>
      <p:bldP spid="20" grpId="0"/>
    </p:bldLst>
  </p:timing>
</p:sld>
</file>

<file path=ppt/theme/theme1.xml><?xml version="1.0" encoding="utf-8"?>
<a:theme xmlns:a="http://schemas.openxmlformats.org/drawingml/2006/main" name="Cymbel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1730</Words>
  <Application>Microsoft Office PowerPoint</Application>
  <PresentationFormat>On-screen Show (16:9)</PresentationFormat>
  <Paragraphs>348</Paragraphs>
  <Slides>55</Slides>
  <Notes>55</Notes>
  <HiddenSlides>44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Poppins Light</vt:lpstr>
      <vt:lpstr>Poppins</vt:lpstr>
      <vt:lpstr>Arial</vt:lpstr>
      <vt:lpstr>Cymbeline template</vt:lpstr>
      <vt:lpstr>Presentation Progress -Kelvin and Matt</vt:lpstr>
      <vt:lpstr>Hello!</vt:lpstr>
      <vt:lpstr>Overview</vt:lpstr>
      <vt:lpstr>PowerPoint Presentation</vt:lpstr>
      <vt:lpstr>Attract Masses</vt:lpstr>
      <vt:lpstr>PowerPoint Presentation</vt:lpstr>
      <vt:lpstr>Creativity Limitations</vt:lpstr>
      <vt:lpstr>Creativity Limitations</vt:lpstr>
      <vt:lpstr>PowerPoint Presentation</vt:lpstr>
      <vt:lpstr>References</vt:lpstr>
      <vt:lpstr>Process</vt:lpstr>
      <vt:lpstr>The OpenUP</vt:lpstr>
      <vt:lpstr>What did we do?</vt:lpstr>
      <vt:lpstr>Process Document: Timelog</vt:lpstr>
      <vt:lpstr>Process Document: Iteration Plan</vt:lpstr>
      <vt:lpstr>Process Tool: Slack</vt:lpstr>
      <vt:lpstr>Process Tool: Trello</vt:lpstr>
      <vt:lpstr>Process Tool: Google Drive</vt:lpstr>
      <vt:lpstr>Process Tool: Gitlab</vt:lpstr>
      <vt:lpstr>Issues</vt:lpstr>
      <vt:lpstr>COMMUNICATION</vt:lpstr>
      <vt:lpstr>Ineffective Communication within class</vt:lpstr>
      <vt:lpstr>Lack of Communication with Client</vt:lpstr>
      <vt:lpstr>Tendency to work near due date</vt:lpstr>
      <vt:lpstr>What We Have Learnt</vt:lpstr>
      <vt:lpstr>Beginning</vt:lpstr>
      <vt:lpstr>Our Module</vt:lpstr>
      <vt:lpstr>Integration</vt:lpstr>
      <vt:lpstr>Other Activities</vt:lpstr>
      <vt:lpstr>End</vt:lpstr>
      <vt:lpstr>To Summarise</vt:lpstr>
      <vt:lpstr>Our challenges</vt:lpstr>
      <vt:lpstr>Our process</vt:lpstr>
      <vt:lpstr>The learning curve</vt:lpstr>
      <vt:lpstr>For the future</vt:lpstr>
      <vt:lpstr>Thanks!</vt:lpstr>
      <vt:lpstr>Deadlines</vt:lpstr>
      <vt:lpstr>PLAN! PLAN! PLAN! </vt:lpstr>
      <vt:lpstr>A picture is worth a thousand words</vt:lpstr>
      <vt:lpstr>Tech Docs</vt:lpstr>
      <vt:lpstr>Use diagrams to explain your ideas</vt:lpstr>
      <vt:lpstr>Our process is easy</vt:lpstr>
      <vt:lpstr>Instructions for use</vt:lpstr>
      <vt:lpstr>And tables to compare data</vt:lpstr>
      <vt:lpstr>89,526,124</vt:lpstr>
      <vt:lpstr>89,526,124$</vt:lpstr>
      <vt:lpstr>Maps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Presentation design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 and Management Retrospective</dc:title>
  <cp:lastModifiedBy>Kelvin James Rex Kwok</cp:lastModifiedBy>
  <cp:revision>20</cp:revision>
  <dcterms:modified xsi:type="dcterms:W3CDTF">2018-10-14T15:14:38Z</dcterms:modified>
</cp:coreProperties>
</file>